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0" r:id="rId9"/>
    <p:sldId id="271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0D6C695-1FB7-4473-A2A4-3A746B485343}">
  <a:tblStyle styleId="{10D6C695-1FB7-4473-A2A4-3A746B48534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17"/>
    <p:restoredTop sz="96197"/>
  </p:normalViewPr>
  <p:slideViewPr>
    <p:cSldViewPr snapToGrid="0">
      <p:cViewPr varScale="1">
        <p:scale>
          <a:sx n="82" d="100"/>
          <a:sy n="82" d="100"/>
        </p:scale>
        <p:origin x="403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uFillTx/>
            </a:endParaRPr>
          </a:p>
        </p:txBody>
      </p:sp>
      <p:sp>
        <p:nvSpPr>
          <p:cNvPr id="108" name="Google Shape;1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uFillTx/>
            </a:endParaRPr>
          </a:p>
        </p:txBody>
      </p:sp>
      <p:sp>
        <p:nvSpPr>
          <p:cNvPr id="115" name="Google Shape;11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951b84e8d0_0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uFillTx/>
            </a:endParaRPr>
          </a:p>
        </p:txBody>
      </p:sp>
      <p:sp>
        <p:nvSpPr>
          <p:cNvPr id="171" name="Google Shape;171;g951b84e8d0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2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5458361" y="-22656"/>
            <a:ext cx="1284605" cy="168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2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5458361" y="1626365"/>
            <a:ext cx="1284605" cy="151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2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0" y="6400799"/>
            <a:ext cx="12192000" cy="45767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2"/>
          <p:cNvSpPr txBox="1">
            <a:spLocks noGrp="1"/>
          </p:cNvSpPr>
          <p:nvPr>
            <p:ph type="ctrTitle"/>
          </p:nvPr>
        </p:nvSpPr>
        <p:spPr>
          <a:xfrm>
            <a:off x="838200" y="2607145"/>
            <a:ext cx="10515600" cy="127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>
                <a:uFillTx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r>
              <a:rPr lang="en-GB">
                <a:uFillTx/>
              </a:rPr>
              <a:t>Click to edit Master title style</a:t>
            </a:r>
            <a:endParaRPr>
              <a:uFillTx/>
            </a:endParaRPr>
          </a:p>
        </p:txBody>
      </p:sp>
      <p:sp>
        <p:nvSpPr>
          <p:cNvPr id="20" name="Google Shape;20;p12"/>
          <p:cNvSpPr txBox="1">
            <a:spLocks noGrp="1"/>
          </p:cNvSpPr>
          <p:nvPr>
            <p:ph type="subTitle" idx="1"/>
          </p:nvPr>
        </p:nvSpPr>
        <p:spPr>
          <a:xfrm>
            <a:off x="838200" y="4069874"/>
            <a:ext cx="105156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uFillTx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uFillTx/>
              </a:defRPr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uFillTx/>
              </a:defRPr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uFillTx/>
              </a:defRPr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uFillTx/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uFillTx/>
              </a:defRPr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uFillTx/>
              </a:defRPr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uFillTx/>
              </a:defRPr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uFillTx/>
              </a:defRPr>
            </a:lvl9pPr>
          </a:lstStyle>
          <a:p>
            <a:r>
              <a:rPr lang="en-GB">
                <a:uFillTx/>
              </a:rPr>
              <a:t>Click to edit Master subtitle style</a:t>
            </a:r>
            <a:endParaRPr>
              <a:uFillTx/>
            </a:endParaRPr>
          </a:p>
        </p:txBody>
      </p:sp>
      <p:sp>
        <p:nvSpPr>
          <p:cNvPr id="21" name="Google Shape;21;p12"/>
          <p:cNvSpPr txBox="1">
            <a:spLocks noGrp="1"/>
          </p:cNvSpPr>
          <p:nvPr>
            <p:ph type="dt" idx="10"/>
          </p:nvPr>
        </p:nvSpPr>
        <p:spPr>
          <a:xfrm>
            <a:off x="838200" y="645204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uFillTx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8610600" y="645204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‹Nr.›</a:t>
            </a:fld>
            <a:endParaRPr>
              <a:uFillTx/>
            </a:endParaRPr>
          </a:p>
        </p:txBody>
      </p:sp>
      <p:sp>
        <p:nvSpPr>
          <p:cNvPr id="23" name="Google Shape;23;p12"/>
          <p:cNvSpPr txBox="1">
            <a:spLocks/>
          </p:cNvSpPr>
          <p:nvPr/>
        </p:nvSpPr>
        <p:spPr>
          <a:xfrm>
            <a:off x="4038600" y="6400738"/>
            <a:ext cx="4114800" cy="4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Universitas Islam Indonesia</a:t>
            </a:r>
            <a:endParaRPr sz="1200" b="0" i="0" u="none" strike="noStrike" cap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r>
              <a:rPr lang="en-GB">
                <a:uFillTx/>
              </a:rPr>
              <a:t>Click to edit Master title style</a:t>
            </a:r>
            <a:endParaRPr>
              <a:uFillTx/>
            </a:endParaRPr>
          </a:p>
        </p:txBody>
      </p:sp>
      <p:sp>
        <p:nvSpPr>
          <p:cNvPr id="91" name="Google Shape;91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9pPr>
          </a:lstStyle>
          <a:p>
            <a:pPr lvl="0"/>
            <a:r>
              <a:rPr lang="en-GB">
                <a:uFillTx/>
              </a:rPr>
              <a:t>Click to edit Master text styles</a:t>
            </a:r>
          </a:p>
        </p:txBody>
      </p:sp>
      <p:sp>
        <p:nvSpPr>
          <p:cNvPr id="92" name="Google Shape;9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‹Nr.›</a:t>
            </a:fld>
            <a:endParaRPr>
              <a:uFillTx/>
            </a:endParaRPr>
          </a:p>
        </p:txBody>
      </p:sp>
      <p:sp>
        <p:nvSpPr>
          <p:cNvPr id="94" name="Google Shape;94;p21"/>
          <p:cNvSpPr txBox="1">
            <a:spLocks/>
          </p:cNvSpPr>
          <p:nvPr/>
        </p:nvSpPr>
        <p:spPr>
          <a:xfrm>
            <a:off x="4038600" y="6400738"/>
            <a:ext cx="4114800" cy="4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Universitas Islam Indonesia</a:t>
            </a:r>
            <a:endParaRPr sz="1200" b="0" i="0" u="none" strike="noStrike" cap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r>
              <a:rPr lang="en-GB">
                <a:uFillTx/>
              </a:rPr>
              <a:t>Click to edit Master title style</a:t>
            </a:r>
            <a:endParaRPr>
              <a:uFillTx/>
            </a:endParaRPr>
          </a:p>
        </p:txBody>
      </p:sp>
      <p:sp>
        <p:nvSpPr>
          <p:cNvPr id="97" name="Google Shape;97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9pPr>
          </a:lstStyle>
          <a:p>
            <a:pPr lvl="0"/>
            <a:r>
              <a:rPr lang="en-GB">
                <a:uFillTx/>
              </a:rPr>
              <a:t>Click to edit Master text styles</a:t>
            </a:r>
          </a:p>
        </p:txBody>
      </p:sp>
      <p:sp>
        <p:nvSpPr>
          <p:cNvPr id="98" name="Google Shape;9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99" name="Google Shape;9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100" name="Google Shape;10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‹Nr.›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r>
              <a:rPr lang="en-GB">
                <a:uFillTx/>
              </a:rPr>
              <a:t>Click to edit Master title style</a:t>
            </a:r>
            <a:endParaRPr>
              <a:uFillTx/>
            </a:endParaRPr>
          </a:p>
        </p:txBody>
      </p:sp>
      <p:sp>
        <p:nvSpPr>
          <p:cNvPr id="103" name="Google Shape;103;p23"/>
          <p:cNvSpPr txBox="1">
            <a:spLocks noGrp="1"/>
          </p:cNvSpPr>
          <p:nvPr>
            <p:ph type="body" idx="1"/>
          </p:nvPr>
        </p:nvSpPr>
        <p:spPr>
          <a:xfrm>
            <a:off x="333375" y="1919883"/>
            <a:ext cx="5524500" cy="442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8272" algn="l">
              <a:lnSpc>
                <a:spcPct val="100000"/>
              </a:lnSpc>
              <a:spcBef>
                <a:spcPts val="2672"/>
              </a:spcBef>
              <a:spcAft>
                <a:spcPts val="0"/>
              </a:spcAft>
              <a:buClr>
                <a:schemeClr val="dk1"/>
              </a:buClr>
              <a:buSzPts val="2672"/>
              <a:buChar char="•"/>
              <a:defRPr sz="2672">
                <a:uFillTx/>
              </a:defRPr>
            </a:lvl1pPr>
            <a:lvl2pPr marL="914400" lvl="1" indent="-398272" algn="l">
              <a:lnSpc>
                <a:spcPct val="100000"/>
              </a:lnSpc>
              <a:spcBef>
                <a:spcPts val="2672"/>
              </a:spcBef>
              <a:spcAft>
                <a:spcPts val="0"/>
              </a:spcAft>
              <a:buClr>
                <a:schemeClr val="dk1"/>
              </a:buClr>
              <a:buSzPts val="2672"/>
              <a:buChar char="•"/>
              <a:defRPr sz="2672">
                <a:uFillTx/>
              </a:defRPr>
            </a:lvl2pPr>
            <a:lvl3pPr marL="1371600" lvl="2" indent="-398272" algn="l">
              <a:lnSpc>
                <a:spcPct val="100000"/>
              </a:lnSpc>
              <a:spcBef>
                <a:spcPts val="2672"/>
              </a:spcBef>
              <a:spcAft>
                <a:spcPts val="0"/>
              </a:spcAft>
              <a:buClr>
                <a:schemeClr val="dk1"/>
              </a:buClr>
              <a:buSzPts val="2672"/>
              <a:buChar char="•"/>
              <a:defRPr sz="2672">
                <a:uFillTx/>
              </a:defRPr>
            </a:lvl3pPr>
            <a:lvl4pPr marL="1828800" lvl="3" indent="-398272" algn="l">
              <a:lnSpc>
                <a:spcPct val="100000"/>
              </a:lnSpc>
              <a:spcBef>
                <a:spcPts val="2672"/>
              </a:spcBef>
              <a:spcAft>
                <a:spcPts val="0"/>
              </a:spcAft>
              <a:buClr>
                <a:schemeClr val="dk1"/>
              </a:buClr>
              <a:buSzPts val="2672"/>
              <a:buChar char="•"/>
              <a:defRPr sz="2672">
                <a:uFillTx/>
              </a:defRPr>
            </a:lvl4pPr>
            <a:lvl5pPr marL="2286000" lvl="4" indent="-398272" algn="l">
              <a:lnSpc>
                <a:spcPct val="100000"/>
              </a:lnSpc>
              <a:spcBef>
                <a:spcPts val="2672"/>
              </a:spcBef>
              <a:spcAft>
                <a:spcPts val="0"/>
              </a:spcAft>
              <a:buClr>
                <a:schemeClr val="dk1"/>
              </a:buClr>
              <a:buSzPts val="2672"/>
              <a:buChar char="•"/>
              <a:defRPr sz="2672">
                <a:uFillTx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9pPr>
          </a:lstStyle>
          <a:p>
            <a:pPr lvl="0"/>
            <a:r>
              <a:rPr lang="en-GB">
                <a:uFillTx/>
              </a:rPr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>
            <a:spLocks noGrp="1"/>
          </p:cNvSpPr>
          <p:nvPr>
            <p:ph type="body" idx="1"/>
          </p:nvPr>
        </p:nvSpPr>
        <p:spPr>
          <a:xfrm>
            <a:off x="714375" y="535781"/>
            <a:ext cx="10751344" cy="5777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9pPr>
          </a:lstStyle>
          <a:p>
            <a:pPr lvl="0"/>
            <a:r>
              <a:rPr lang="en-GB">
                <a:uFillTx/>
              </a:rPr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13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0" y="6400799"/>
            <a:ext cx="12192000" cy="457677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uFillTx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r>
              <a:rPr lang="en-GB">
                <a:uFillTx/>
              </a:rPr>
              <a:t>Click to edit Master title style</a:t>
            </a:r>
            <a:endParaRPr>
              <a:uFillTx/>
            </a:endParaRPr>
          </a:p>
        </p:txBody>
      </p:sp>
      <p:sp>
        <p:nvSpPr>
          <p:cNvPr id="27" name="Google Shape;2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9pPr>
          </a:lstStyle>
          <a:p>
            <a:pPr lvl="0"/>
            <a:r>
              <a:rPr lang="en-GB">
                <a:uFillTx/>
              </a:rPr>
              <a:t>Click to edit Master text styles</a:t>
            </a:r>
          </a:p>
        </p:txBody>
      </p:sp>
      <p:sp>
        <p:nvSpPr>
          <p:cNvPr id="28" name="Google Shape;28;p13"/>
          <p:cNvSpPr txBox="1">
            <a:spLocks noGrp="1"/>
          </p:cNvSpPr>
          <p:nvPr>
            <p:ph type="dt" idx="10"/>
          </p:nvPr>
        </p:nvSpPr>
        <p:spPr>
          <a:xfrm>
            <a:off x="838200" y="645204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29" name="Google Shape;29;p13"/>
          <p:cNvSpPr txBox="1">
            <a:spLocks noGrp="1"/>
          </p:cNvSpPr>
          <p:nvPr>
            <p:ph type="sldNum" idx="12"/>
          </p:nvPr>
        </p:nvSpPr>
        <p:spPr>
          <a:xfrm>
            <a:off x="8610600" y="645204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‹Nr.›</a:t>
            </a:fld>
            <a:endParaRPr>
              <a:uFillTx/>
            </a:endParaRPr>
          </a:p>
        </p:txBody>
      </p:sp>
      <p:pic>
        <p:nvPicPr>
          <p:cNvPr id="30" name="Google Shape;30;p13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-14290" y="-3875"/>
            <a:ext cx="773802" cy="136189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3"/>
          <p:cNvSpPr txBox="1">
            <a:spLocks/>
          </p:cNvSpPr>
          <p:nvPr/>
        </p:nvSpPr>
        <p:spPr>
          <a:xfrm>
            <a:off x="4038600" y="6400738"/>
            <a:ext cx="4114800" cy="4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Universitas Islam Indonesia</a:t>
            </a:r>
            <a:endParaRPr sz="1200" b="0" i="0" u="none" strike="noStrike" cap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14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0" y="6400799"/>
            <a:ext cx="12192000" cy="457677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r>
              <a:rPr lang="en-GB">
                <a:uFillTx/>
              </a:rPr>
              <a:t>Click to edit Master title style</a:t>
            </a:r>
            <a:endParaRPr>
              <a:uFillTx/>
            </a:endParaRPr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9pPr>
          </a:lstStyle>
          <a:p>
            <a:pPr lvl="0"/>
            <a:r>
              <a:rPr lang="en-GB">
                <a:uFillTx/>
              </a:rPr>
              <a:t>Click to edit Master text styles</a:t>
            </a:r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9pPr>
          </a:lstStyle>
          <a:p>
            <a:pPr lvl="0"/>
            <a:r>
              <a:rPr lang="en-GB">
                <a:uFillTx/>
              </a:rPr>
              <a:t>Click to edit Master text styles</a:t>
            </a:r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838200" y="645317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38" name="Google Shape;38;p14"/>
          <p:cNvSpPr txBox="1">
            <a:spLocks noGrp="1"/>
          </p:cNvSpPr>
          <p:nvPr>
            <p:ph type="sldNum" idx="12"/>
          </p:nvPr>
        </p:nvSpPr>
        <p:spPr>
          <a:xfrm>
            <a:off x="8610600" y="645317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‹Nr.›</a:t>
            </a:fld>
            <a:endParaRPr>
              <a:uFillTx/>
            </a:endParaRPr>
          </a:p>
        </p:txBody>
      </p:sp>
      <p:pic>
        <p:nvPicPr>
          <p:cNvPr id="39" name="Google Shape;39;p14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-14290" y="-3875"/>
            <a:ext cx="773802" cy="1361893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14"/>
          <p:cNvSpPr txBox="1">
            <a:spLocks/>
          </p:cNvSpPr>
          <p:nvPr/>
        </p:nvSpPr>
        <p:spPr>
          <a:xfrm>
            <a:off x="4038600" y="6400738"/>
            <a:ext cx="4114800" cy="4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Universitas Islam Indonesia</a:t>
            </a:r>
            <a:endParaRPr sz="1200" b="0" i="0" u="none" strike="noStrike" cap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5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0" y="6400799"/>
            <a:ext cx="12192000" cy="457677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uFillTx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r>
              <a:rPr lang="en-GB">
                <a:uFillTx/>
              </a:rPr>
              <a:t>Click to edit Master title style</a:t>
            </a:r>
            <a:endParaRPr>
              <a:uFillTx/>
            </a:endParaRPr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uFillTx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uFillTx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  <a:uFillTx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  <a:uFillTx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  <a:uFillTx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  <a:uFillTx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  <a:uFillTx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  <a:uFillTx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  <a:uFillTx/>
              </a:defRPr>
            </a:lvl9pPr>
          </a:lstStyle>
          <a:p>
            <a:pPr lvl="0"/>
            <a:r>
              <a:rPr lang="en-GB">
                <a:uFillTx/>
              </a:rPr>
              <a:t>Click to edit Master text styles</a:t>
            </a:r>
          </a:p>
        </p:txBody>
      </p:sp>
      <p:sp>
        <p:nvSpPr>
          <p:cNvPr id="45" name="Google Shape;45;p15"/>
          <p:cNvSpPr txBox="1">
            <a:spLocks noGrp="1"/>
          </p:cNvSpPr>
          <p:nvPr>
            <p:ph type="dt" idx="10"/>
          </p:nvPr>
        </p:nvSpPr>
        <p:spPr>
          <a:xfrm>
            <a:off x="838200" y="645204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46" name="Google Shape;46;p15"/>
          <p:cNvSpPr txBox="1">
            <a:spLocks noGrp="1"/>
          </p:cNvSpPr>
          <p:nvPr>
            <p:ph type="sldNum" idx="12"/>
          </p:nvPr>
        </p:nvSpPr>
        <p:spPr>
          <a:xfrm>
            <a:off x="8610600" y="645204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‹Nr.›</a:t>
            </a:fld>
            <a:endParaRPr>
              <a:uFillTx/>
            </a:endParaRPr>
          </a:p>
        </p:txBody>
      </p:sp>
      <p:sp>
        <p:nvSpPr>
          <p:cNvPr id="47" name="Google Shape;47;p15"/>
          <p:cNvSpPr txBox="1">
            <a:spLocks/>
          </p:cNvSpPr>
          <p:nvPr/>
        </p:nvSpPr>
        <p:spPr>
          <a:xfrm>
            <a:off x="4038600" y="6400738"/>
            <a:ext cx="4114800" cy="4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Universitas Islam Indonesia</a:t>
            </a:r>
            <a:endParaRPr sz="1200" b="0" i="0" u="none" strike="noStrike" cap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6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0" y="6400799"/>
            <a:ext cx="12192000" cy="457677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r>
              <a:rPr lang="en-GB">
                <a:uFillTx/>
              </a:rPr>
              <a:t>Click to edit Master title style</a:t>
            </a:r>
            <a:endParaRPr>
              <a:uFillTx/>
            </a:endParaRPr>
          </a:p>
        </p:txBody>
      </p:sp>
      <p:sp>
        <p:nvSpPr>
          <p:cNvPr id="51" name="Google Shape;51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uFillTx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uFillTx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uFillTx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9pPr>
          </a:lstStyle>
          <a:p>
            <a:pPr lvl="0"/>
            <a:r>
              <a:rPr lang="en-GB">
                <a:uFillTx/>
              </a:rPr>
              <a:t>Click to edit Master text styles</a:t>
            </a:r>
          </a:p>
        </p:txBody>
      </p:sp>
      <p:sp>
        <p:nvSpPr>
          <p:cNvPr id="52" name="Google Shape;52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9pPr>
          </a:lstStyle>
          <a:p>
            <a:pPr lvl="0"/>
            <a:r>
              <a:rPr lang="en-GB">
                <a:uFillTx/>
              </a:rPr>
              <a:t>Click to edit Master text styles</a:t>
            </a:r>
          </a:p>
        </p:txBody>
      </p:sp>
      <p:sp>
        <p:nvSpPr>
          <p:cNvPr id="53" name="Google Shape;53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uFillTx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uFillTx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uFillTx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9pPr>
          </a:lstStyle>
          <a:p>
            <a:pPr lvl="0"/>
            <a:r>
              <a:rPr lang="en-GB">
                <a:uFillTx/>
              </a:rPr>
              <a:t>Click to edit Master text styles</a:t>
            </a:r>
          </a:p>
        </p:txBody>
      </p:sp>
      <p:sp>
        <p:nvSpPr>
          <p:cNvPr id="54" name="Google Shape;54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9pPr>
          </a:lstStyle>
          <a:p>
            <a:pPr lvl="0"/>
            <a:r>
              <a:rPr lang="en-GB">
                <a:uFillTx/>
              </a:rPr>
              <a:t>Click to edit Master text styles</a:t>
            </a:r>
          </a:p>
        </p:txBody>
      </p:sp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838200" y="645317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56" name="Google Shape;56;p16"/>
          <p:cNvSpPr txBox="1">
            <a:spLocks noGrp="1"/>
          </p:cNvSpPr>
          <p:nvPr>
            <p:ph type="sldNum" idx="12"/>
          </p:nvPr>
        </p:nvSpPr>
        <p:spPr>
          <a:xfrm>
            <a:off x="8610600" y="645317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‹Nr.›</a:t>
            </a:fld>
            <a:endParaRPr>
              <a:uFillTx/>
            </a:endParaRPr>
          </a:p>
        </p:txBody>
      </p:sp>
      <p:pic>
        <p:nvPicPr>
          <p:cNvPr id="57" name="Google Shape;57;p16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-14290" y="-3875"/>
            <a:ext cx="773802" cy="1361893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6"/>
          <p:cNvSpPr txBox="1">
            <a:spLocks/>
          </p:cNvSpPr>
          <p:nvPr/>
        </p:nvSpPr>
        <p:spPr>
          <a:xfrm>
            <a:off x="4038600" y="6400738"/>
            <a:ext cx="4114800" cy="4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Universitas Islam Indonesia</a:t>
            </a:r>
            <a:endParaRPr sz="1200" b="0" i="0" u="none" strike="noStrike" cap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7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0" y="6400799"/>
            <a:ext cx="12192000" cy="457677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r>
              <a:rPr lang="en-GB">
                <a:uFillTx/>
              </a:rPr>
              <a:t>Click to edit Master title style</a:t>
            </a:r>
            <a:endParaRPr>
              <a:uFillTx/>
            </a:endParaRPr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838200" y="645317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63" name="Google Shape;63;p17"/>
          <p:cNvSpPr txBox="1">
            <a:spLocks noGrp="1"/>
          </p:cNvSpPr>
          <p:nvPr>
            <p:ph type="sldNum" idx="12"/>
          </p:nvPr>
        </p:nvSpPr>
        <p:spPr>
          <a:xfrm>
            <a:off x="8610600" y="645317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‹Nr.›</a:t>
            </a:fld>
            <a:endParaRPr>
              <a:uFillTx/>
            </a:endParaRPr>
          </a:p>
        </p:txBody>
      </p:sp>
      <p:pic>
        <p:nvPicPr>
          <p:cNvPr id="64" name="Google Shape;64;p17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-14290" y="-3875"/>
            <a:ext cx="773802" cy="136189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7"/>
          <p:cNvSpPr txBox="1">
            <a:spLocks/>
          </p:cNvSpPr>
          <p:nvPr/>
        </p:nvSpPr>
        <p:spPr>
          <a:xfrm>
            <a:off x="4038600" y="6400738"/>
            <a:ext cx="4114800" cy="4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Universitas Islam Indonesia</a:t>
            </a:r>
            <a:endParaRPr sz="1200" b="0" i="0" u="none" strike="noStrike" cap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8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0" y="6400799"/>
            <a:ext cx="12192000" cy="457677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8"/>
          <p:cNvSpPr txBox="1">
            <a:spLocks noGrp="1"/>
          </p:cNvSpPr>
          <p:nvPr>
            <p:ph type="dt" idx="10"/>
          </p:nvPr>
        </p:nvSpPr>
        <p:spPr>
          <a:xfrm>
            <a:off x="838200" y="645317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69" name="Google Shape;69;p18"/>
          <p:cNvSpPr txBox="1">
            <a:spLocks noGrp="1"/>
          </p:cNvSpPr>
          <p:nvPr>
            <p:ph type="sldNum" idx="12"/>
          </p:nvPr>
        </p:nvSpPr>
        <p:spPr>
          <a:xfrm>
            <a:off x="8610600" y="645317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‹Nr.›</a:t>
            </a:fld>
            <a:endParaRPr>
              <a:uFillTx/>
            </a:endParaRPr>
          </a:p>
        </p:txBody>
      </p:sp>
      <p:sp>
        <p:nvSpPr>
          <p:cNvPr id="70" name="Google Shape;70;p18"/>
          <p:cNvSpPr txBox="1">
            <a:spLocks/>
          </p:cNvSpPr>
          <p:nvPr/>
        </p:nvSpPr>
        <p:spPr>
          <a:xfrm>
            <a:off x="4038600" y="6400738"/>
            <a:ext cx="4114800" cy="4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Universitas Islam Indonesia</a:t>
            </a:r>
            <a:endParaRPr sz="1200" b="0" i="0" u="none" strike="noStrike" cap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9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0" y="6400799"/>
            <a:ext cx="12192000" cy="457677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uFillTx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r>
              <a:rPr lang="en-GB">
                <a:uFillTx/>
              </a:rPr>
              <a:t>Click to edit Master title style</a:t>
            </a:r>
            <a:endParaRPr>
              <a:uFillTx/>
            </a:endParaRPr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uFillTx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uFillTx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uFillTx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9pPr>
          </a:lstStyle>
          <a:p>
            <a:pPr lvl="0"/>
            <a:r>
              <a:rPr lang="en-GB">
                <a:uFillTx/>
              </a:rPr>
              <a:t>Click to edit Master text styles</a:t>
            </a:r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uFillTx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uFillTx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uFillTx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uFillTx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uFillTx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uFillTx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uFillTx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uFillTx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uFillTx/>
              </a:defRPr>
            </a:lvl9pPr>
          </a:lstStyle>
          <a:p>
            <a:pPr lvl="0"/>
            <a:r>
              <a:rPr lang="en-GB">
                <a:uFillTx/>
              </a:rPr>
              <a:t>Click to edit Master text styles</a:t>
            </a:r>
          </a:p>
        </p:txBody>
      </p:sp>
      <p:sp>
        <p:nvSpPr>
          <p:cNvPr id="76" name="Google Shape;76;p19"/>
          <p:cNvSpPr txBox="1">
            <a:spLocks noGrp="1"/>
          </p:cNvSpPr>
          <p:nvPr>
            <p:ph type="dt" idx="10"/>
          </p:nvPr>
        </p:nvSpPr>
        <p:spPr>
          <a:xfrm>
            <a:off x="838200" y="645317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610600" y="645317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‹Nr.›</a:t>
            </a:fld>
            <a:endParaRPr>
              <a:uFillTx/>
            </a:endParaRPr>
          </a:p>
        </p:txBody>
      </p:sp>
      <p:pic>
        <p:nvPicPr>
          <p:cNvPr id="78" name="Google Shape;78;p19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-14290" y="-3875"/>
            <a:ext cx="773802" cy="1361893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9"/>
          <p:cNvSpPr txBox="1">
            <a:spLocks/>
          </p:cNvSpPr>
          <p:nvPr/>
        </p:nvSpPr>
        <p:spPr>
          <a:xfrm>
            <a:off x="4038600" y="6400738"/>
            <a:ext cx="4114800" cy="4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Universitas Islam Indonesia</a:t>
            </a:r>
            <a:endParaRPr sz="1200" b="0" i="0" u="none" strike="noStrike" cap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0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0" y="6400799"/>
            <a:ext cx="12192000" cy="457677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uFillTx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r>
              <a:rPr lang="en-GB">
                <a:uFillTx/>
              </a:rPr>
              <a:t>Click to edit Master title style</a:t>
            </a:r>
            <a:endParaRPr>
              <a:uFillTx/>
            </a:endParaRPr>
          </a:p>
        </p:txBody>
      </p:sp>
      <p:sp>
        <p:nvSpPr>
          <p:cNvPr id="83" name="Google Shape;83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>
                <a:uFillTx/>
              </a:rPr>
              <a:t>Click icon to add picture</a:t>
            </a:r>
            <a:endParaRPr>
              <a:uFillTx/>
            </a:endParaRPr>
          </a:p>
        </p:txBody>
      </p:sp>
      <p:sp>
        <p:nvSpPr>
          <p:cNvPr id="84" name="Google Shape;84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uFillTx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uFillTx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uFillTx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uFillTx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uFillTx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uFillTx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uFillTx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uFillTx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uFillTx/>
              </a:defRPr>
            </a:lvl9pPr>
          </a:lstStyle>
          <a:p>
            <a:pPr lvl="0"/>
            <a:r>
              <a:rPr lang="en-GB">
                <a:uFillTx/>
              </a:rPr>
              <a:t>Click to edit Master text styles</a:t>
            </a:r>
          </a:p>
        </p:txBody>
      </p:sp>
      <p:sp>
        <p:nvSpPr>
          <p:cNvPr id="85" name="Google Shape;85;p20"/>
          <p:cNvSpPr txBox="1">
            <a:spLocks noGrp="1"/>
          </p:cNvSpPr>
          <p:nvPr>
            <p:ph type="dt" idx="10"/>
          </p:nvPr>
        </p:nvSpPr>
        <p:spPr>
          <a:xfrm>
            <a:off x="838200" y="645317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86" name="Google Shape;86;p20"/>
          <p:cNvSpPr txBox="1">
            <a:spLocks noGrp="1"/>
          </p:cNvSpPr>
          <p:nvPr>
            <p:ph type="sldNum" idx="12"/>
          </p:nvPr>
        </p:nvSpPr>
        <p:spPr>
          <a:xfrm>
            <a:off x="8610600" y="645317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‹Nr.›</a:t>
            </a:fld>
            <a:endParaRPr>
              <a:uFillTx/>
            </a:endParaRPr>
          </a:p>
        </p:txBody>
      </p:sp>
      <p:pic>
        <p:nvPicPr>
          <p:cNvPr id="87" name="Google Shape;87;p20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-14290" y="-3875"/>
            <a:ext cx="773802" cy="1361893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0"/>
          <p:cNvSpPr txBox="1">
            <a:spLocks/>
          </p:cNvSpPr>
          <p:nvPr/>
        </p:nvSpPr>
        <p:spPr>
          <a:xfrm>
            <a:off x="4038600" y="6400738"/>
            <a:ext cx="4114800" cy="4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Universitas Islam Indonesia</a:t>
            </a:r>
            <a:endParaRPr sz="1200" b="0" i="0" u="none" strike="noStrike" cap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"/>
              <a:buNone/>
              <a:defRPr sz="4400" b="1" i="0" u="none" strike="noStrike" cap="none">
                <a:solidFill>
                  <a:schemeClr val="dk1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ource Sans Pro"/>
              <a:buNone/>
              <a:defRPr sz="1800" b="0" i="0" u="none" strike="noStrike" cap="none">
                <a:solidFill>
                  <a:srgbClr val="000000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ource Sans Pro"/>
              <a:buNone/>
              <a:defRPr sz="1800" b="0" i="0" u="none" strike="noStrike" cap="none">
                <a:solidFill>
                  <a:srgbClr val="000000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ource Sans Pro"/>
              <a:buNone/>
              <a:defRPr sz="1800" b="0" i="0" u="none" strike="noStrike" cap="none">
                <a:solidFill>
                  <a:srgbClr val="000000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ource Sans Pro"/>
              <a:buNone/>
              <a:defRPr sz="1800" b="0" i="0" u="none" strike="noStrike" cap="none">
                <a:solidFill>
                  <a:srgbClr val="000000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ource Sans Pro"/>
              <a:buNone/>
              <a:defRPr sz="1800" b="0" i="0" u="none" strike="noStrike" cap="none">
                <a:solidFill>
                  <a:srgbClr val="000000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ource Sans Pro"/>
              <a:buNone/>
              <a:defRPr sz="1800" b="0" i="0" u="none" strike="noStrike" cap="none">
                <a:solidFill>
                  <a:srgbClr val="000000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ource Sans Pro"/>
              <a:buNone/>
              <a:defRPr sz="1800" b="0" i="0" u="none" strike="noStrike" cap="none">
                <a:solidFill>
                  <a:srgbClr val="000000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ource Sans Pro"/>
              <a:buNone/>
              <a:defRPr sz="1800" b="0" i="0" u="none" strike="noStrike" cap="none">
                <a:solidFill>
                  <a:srgbClr val="000000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Char char="•"/>
              <a:defRPr sz="2800" b="0" i="0" u="none" strike="noStrike" cap="none">
                <a:solidFill>
                  <a:schemeClr val="dk1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•"/>
              <a:defRPr sz="2400" b="0" i="0" u="none" strike="noStrike" cap="none">
                <a:solidFill>
                  <a:schemeClr val="dk1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•"/>
              <a:defRPr sz="2000" b="0" i="0" u="none" strike="noStrike" cap="none">
                <a:solidFill>
                  <a:schemeClr val="dk1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•"/>
              <a:defRPr sz="1800" b="0" i="0" u="none" strike="noStrike" cap="none">
                <a:solidFill>
                  <a:schemeClr val="dk1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•"/>
              <a:defRPr sz="1800" b="0" i="0" u="none" strike="noStrike" cap="none">
                <a:solidFill>
                  <a:schemeClr val="dk1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•"/>
              <a:defRPr sz="1800" b="0" i="0" u="none" strike="noStrike" cap="none">
                <a:solidFill>
                  <a:schemeClr val="dk1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•"/>
              <a:defRPr sz="1800" b="0" i="0" u="none" strike="noStrike" cap="none">
                <a:solidFill>
                  <a:schemeClr val="dk1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•"/>
              <a:defRPr sz="1800" b="0" i="0" u="none" strike="noStrike" cap="none">
                <a:solidFill>
                  <a:schemeClr val="dk1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•"/>
              <a:defRPr sz="1800" b="0" i="0" u="none" strike="noStrike" cap="none">
                <a:solidFill>
                  <a:schemeClr val="dk1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13" name="Google Shape;1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‹Nr.›</a:t>
            </a:fld>
            <a:endParaRPr>
              <a:uFillTx/>
            </a:endParaRPr>
          </a:p>
        </p:txBody>
      </p:sp>
      <p:sp>
        <p:nvSpPr>
          <p:cNvPr id="14" name="Google Shape;14;p11"/>
          <p:cNvSpPr txBox="1">
            <a:spLocks/>
          </p:cNvSpPr>
          <p:nvPr/>
        </p:nvSpPr>
        <p:spPr>
          <a:xfrm>
            <a:off x="4038600" y="6400738"/>
            <a:ext cx="4114800" cy="4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Universitas Islam Indonesia</a:t>
            </a:r>
            <a:endParaRPr sz="1200" b="0" i="0" u="none" strike="noStrike" cap="none">
              <a:solidFill>
                <a:srgbClr val="000000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"/>
          <p:cNvSpPr txBox="1">
            <a:spLocks noGrp="1"/>
          </p:cNvSpPr>
          <p:nvPr>
            <p:ph type="ctrTitle"/>
          </p:nvPr>
        </p:nvSpPr>
        <p:spPr>
          <a:xfrm>
            <a:off x="462600" y="2661188"/>
            <a:ext cx="10891200" cy="9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3200" dirty="0"/>
              <a:t>P</a:t>
            </a:r>
            <a:r>
              <a:rPr lang="en-US" sz="3200" dirty="0">
                <a:uFillTx/>
              </a:rPr>
              <a:t>rofane and sacred dimension of the </a:t>
            </a:r>
            <a:br>
              <a:rPr lang="en-US" sz="3200" dirty="0">
                <a:uFillTx/>
              </a:rPr>
            </a:br>
            <a:r>
              <a:rPr lang="en-US" sz="3200" dirty="0">
                <a:uFillTx/>
              </a:rPr>
              <a:t>Islamic spatial practices: </a:t>
            </a:r>
            <a:r>
              <a:rPr lang="en-US" sz="2800" dirty="0">
                <a:uFillTx/>
              </a:rPr>
              <a:t>the case of everyday life in Mecca</a:t>
            </a:r>
          </a:p>
        </p:txBody>
      </p:sp>
      <p:sp>
        <p:nvSpPr>
          <p:cNvPr id="111" name="Google Shape;111;p1"/>
          <p:cNvSpPr txBox="1">
            <a:spLocks noGrp="1"/>
          </p:cNvSpPr>
          <p:nvPr>
            <p:ph type="subTitle" idx="1"/>
          </p:nvPr>
        </p:nvSpPr>
        <p:spPr>
          <a:xfrm>
            <a:off x="838200" y="4069874"/>
            <a:ext cx="105156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 dirty="0">
                <a:uFillTx/>
              </a:rPr>
              <a:t>Wiryono Raharjo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000" dirty="0"/>
              <a:t>Department of Architecture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000" dirty="0"/>
              <a:t>Faculty of Civil Engineering and Planning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000" dirty="0"/>
              <a:t>Universitas Islam Indonesia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US" sz="20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000" dirty="0"/>
              <a:t>Email: </a:t>
            </a:r>
            <a:r>
              <a:rPr lang="en-US" sz="2000" dirty="0" err="1"/>
              <a:t>raharjo@uii.ac.id</a:t>
            </a:r>
            <a:endParaRPr lang="en-US" sz="1800" dirty="0"/>
          </a:p>
        </p:txBody>
      </p:sp>
      <p:sp>
        <p:nvSpPr>
          <p:cNvPr id="112" name="Google Shape;112;p1"/>
          <p:cNvSpPr txBox="1">
            <a:spLocks noGrp="1"/>
          </p:cNvSpPr>
          <p:nvPr>
            <p:ph type="sldNum" idx="12"/>
          </p:nvPr>
        </p:nvSpPr>
        <p:spPr>
          <a:xfrm>
            <a:off x="8610600" y="645204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>
                <a:uFillTx/>
              </a:rPr>
              <a:t>1</a:t>
            </a:fld>
            <a:endParaRPr lang="en-US">
              <a:uFillTx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A1576CB-D431-4565-627B-185F9BA792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7" b="77742"/>
          <a:stretch>
            <a:fillRect/>
          </a:stretch>
        </p:blipFill>
        <p:spPr bwMode="auto">
          <a:xfrm>
            <a:off x="98525" y="0"/>
            <a:ext cx="5102860" cy="7427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D4975D3-FF93-79CA-78E8-B8FE5BB27D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3" b="49268"/>
          <a:stretch>
            <a:fillRect/>
          </a:stretch>
        </p:blipFill>
        <p:spPr bwMode="auto">
          <a:xfrm>
            <a:off x="7089140" y="1"/>
            <a:ext cx="5102860" cy="7427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3600" dirty="0">
                <a:uFillTx/>
              </a:rPr>
              <a:t>Profane / Sacred</a:t>
            </a:r>
            <a:endParaRPr sz="3600" dirty="0">
              <a:uFillTx/>
            </a:endParaRPr>
          </a:p>
        </p:txBody>
      </p:sp>
      <p:sp>
        <p:nvSpPr>
          <p:cNvPr id="118" name="Google Shape;118;p2"/>
          <p:cNvSpPr txBox="1">
            <a:spLocks noGrp="1"/>
          </p:cNvSpPr>
          <p:nvPr>
            <p:ph type="body" idx="1"/>
          </p:nvPr>
        </p:nvSpPr>
        <p:spPr>
          <a:xfrm>
            <a:off x="713650" y="1253325"/>
            <a:ext cx="10913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3200" dirty="0">
                <a:uFillTx/>
              </a:rPr>
              <a:t>The terms first coined by sociologist Emile Durkheim</a:t>
            </a:r>
          </a:p>
          <a:p>
            <a:r>
              <a:rPr lang="en-GB" sz="3200" b="1" dirty="0">
                <a:uFillTx/>
              </a:rPr>
              <a:t>Profane</a:t>
            </a:r>
            <a:r>
              <a:rPr lang="en-GB" sz="3200" dirty="0">
                <a:uFillTx/>
              </a:rPr>
              <a:t>: the space of everyday life</a:t>
            </a:r>
          </a:p>
          <a:p>
            <a:r>
              <a:rPr lang="en-GB" sz="3200" b="1" dirty="0">
                <a:uFillTx/>
              </a:rPr>
              <a:t>Sacred</a:t>
            </a:r>
            <a:r>
              <a:rPr lang="en-GB" sz="3200" dirty="0">
                <a:uFillTx/>
              </a:rPr>
              <a:t>: the space of religious practices</a:t>
            </a:r>
          </a:p>
          <a:p>
            <a:r>
              <a:rPr lang="en-GB" sz="3200" dirty="0">
                <a:uFillTx/>
              </a:rPr>
              <a:t>For </a:t>
            </a:r>
            <a:r>
              <a:rPr lang="en-GB" sz="3200" dirty="0" err="1">
                <a:uFillTx/>
              </a:rPr>
              <a:t>muslim</a:t>
            </a:r>
            <a:r>
              <a:rPr lang="en-GB" sz="3200" dirty="0">
                <a:uFillTx/>
              </a:rPr>
              <a:t>, the whole earth except graveyard and latrine has been made a place of prayer. </a:t>
            </a:r>
            <a:r>
              <a:rPr lang="en-GB" sz="3200" dirty="0"/>
              <a:t>So, we can convert any profane space (except graveyard and toilet) to sacred space immediately.</a:t>
            </a:r>
            <a:endParaRPr lang="en-GB" sz="3200" dirty="0">
              <a:uFillTx/>
            </a:endParaRPr>
          </a:p>
          <a:p>
            <a:endParaRPr lang="en-GB" dirty="0">
              <a:uFillTx/>
            </a:endParaRPr>
          </a:p>
          <a:p>
            <a:endParaRPr dirty="0">
              <a:uFillTx/>
            </a:endParaRPr>
          </a:p>
        </p:txBody>
      </p:sp>
      <p:sp>
        <p:nvSpPr>
          <p:cNvPr id="119" name="Google Shape;119;p2"/>
          <p:cNvSpPr txBox="1">
            <a:spLocks noGrp="1"/>
          </p:cNvSpPr>
          <p:nvPr>
            <p:ph type="sldNum" idx="12"/>
          </p:nvPr>
        </p:nvSpPr>
        <p:spPr>
          <a:xfrm>
            <a:off x="8610600" y="645204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uFillTx/>
              </a:rPr>
              <a:t>2</a:t>
            </a:fld>
            <a:endParaRPr>
              <a:uFillTx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951b84e8d0_0_3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uFillTx/>
              </a:rPr>
              <a:t>3</a:t>
            </a:fld>
            <a:endParaRPr>
              <a:uFillTx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C27DE0-3072-77E5-7C9D-709A9215A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39703"/>
            <a:ext cx="6096000" cy="457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21EF78-DF38-9F36-9060-FEAE9AF969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7984"/>
            <a:ext cx="5993584" cy="44951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1F5366-7C5F-3CD8-6841-5C2AA8F80B5C}"/>
              </a:ext>
            </a:extLst>
          </p:cNvPr>
          <p:cNvSpPr txBox="1"/>
          <p:nvPr/>
        </p:nvSpPr>
        <p:spPr>
          <a:xfrm>
            <a:off x="577932" y="983280"/>
            <a:ext cx="49401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/>
              <a:t>Eid</a:t>
            </a:r>
            <a:r>
              <a:rPr lang="en-US" sz="2000" dirty="0"/>
              <a:t> prayer at the South Square of Yogyakarta (Indonesia)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12E8C7-0FB1-6719-1080-9261B4C80BA6}"/>
              </a:ext>
            </a:extLst>
          </p:cNvPr>
          <p:cNvSpPr txBox="1"/>
          <p:nvPr/>
        </p:nvSpPr>
        <p:spPr>
          <a:xfrm>
            <a:off x="6962796" y="4611703"/>
            <a:ext cx="51267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i="1" dirty="0" err="1"/>
              <a:t>Maghrib</a:t>
            </a:r>
            <a:r>
              <a:rPr lang="en-US" sz="2000" dirty="0"/>
              <a:t> prayer inside a shopping</a:t>
            </a:r>
          </a:p>
          <a:p>
            <a:pPr algn="r"/>
            <a:r>
              <a:rPr lang="en-US" sz="2000" dirty="0"/>
              <a:t>mall across the Al Haram Mosque in Mecca</a:t>
            </a:r>
          </a:p>
          <a:p>
            <a:pPr algn="r"/>
            <a:r>
              <a:rPr lang="en-US" sz="2000" dirty="0"/>
              <a:t>(Saudi Arabia)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BEC4BD-CA08-9E1F-EC54-9019ED64B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 / Striated Space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132BC-3751-C294-E32C-2070A93BA0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The work of Deleuze &amp; </a:t>
            </a:r>
            <a:r>
              <a:rPr lang="en-US" sz="3200" dirty="0" err="1"/>
              <a:t>Guattari</a:t>
            </a:r>
            <a:r>
              <a:rPr lang="en-US" sz="3200" dirty="0"/>
              <a:t> on </a:t>
            </a:r>
            <a:r>
              <a:rPr lang="en-US" sz="3200" b="1" dirty="0"/>
              <a:t>smooth space and striated space</a:t>
            </a:r>
            <a:r>
              <a:rPr lang="en-US" sz="3200" dirty="0"/>
              <a:t> can hep us understand the relationship between profane and sacred</a:t>
            </a:r>
          </a:p>
          <a:p>
            <a:r>
              <a:rPr lang="en-US" sz="3200" b="1" dirty="0"/>
              <a:t>Smooth space</a:t>
            </a:r>
            <a:r>
              <a:rPr lang="en-US" sz="3200" dirty="0"/>
              <a:t>: nomad space, flexible, fluid</a:t>
            </a:r>
          </a:p>
          <a:p>
            <a:r>
              <a:rPr lang="en-US" sz="3200" b="1" dirty="0"/>
              <a:t>Striated space</a:t>
            </a:r>
            <a:r>
              <a:rPr lang="en-US" sz="3200" dirty="0"/>
              <a:t>: sedentary space, the space instituted by the state</a:t>
            </a:r>
          </a:p>
          <a:p>
            <a:r>
              <a:rPr lang="en-US" sz="3200" b="1" dirty="0"/>
              <a:t>Smooth / striated </a:t>
            </a:r>
            <a:r>
              <a:rPr lang="en-US" sz="3200" dirty="0"/>
              <a:t>space exist in mixture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B1FE28-B852-D444-B20B-C88A596313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uFillTx/>
              </a:rPr>
              <a:t>4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90536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BB12B13-7BD1-C18B-A600-E3AF9640A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348"/>
            <a:ext cx="10515600" cy="80134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Profane / sacred: a mixture</a:t>
            </a: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7205DA5A-5A0F-19DE-680B-89616EFDE40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453172"/>
            <a:ext cx="2743200" cy="365125"/>
          </a:xfrm>
        </p:spPr>
        <p:txBody>
          <a:bodyPr wrap="square" anchor="ctr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mtClean="0">
                <a:uFillTx/>
              </a:rPr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5</a:t>
            </a:fld>
            <a:endParaRPr lang="en-US">
              <a:uFillTx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0D99332-8909-D7BD-BB89-11809E3ECFA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90051" y="2918563"/>
            <a:ext cx="7094220" cy="3220165"/>
          </a:xfrm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</a:pPr>
            <a:r>
              <a:rPr lang="en-US" b="0" i="0" u="none" strike="noStrike" cap="none" dirty="0">
                <a:uFillTx/>
              </a:rPr>
              <a:t>The picture shows how an open space where part of public ‘</a:t>
            </a:r>
            <a:r>
              <a:rPr lang="en-US" b="1" i="0" u="none" strike="noStrike" cap="none" dirty="0">
                <a:uFillTx/>
              </a:rPr>
              <a:t>profane</a:t>
            </a:r>
            <a:r>
              <a:rPr lang="en-US" b="0" i="0" u="none" strike="noStrike" cap="none" dirty="0">
                <a:uFillTx/>
              </a:rPr>
              <a:t>’ (</a:t>
            </a:r>
            <a:r>
              <a:rPr lang="en-US" b="1" i="0" u="none" strike="noStrike" cap="none" dirty="0">
                <a:uFillTx/>
              </a:rPr>
              <a:t>smooth</a:t>
            </a:r>
            <a:r>
              <a:rPr lang="en-US" b="0" i="0" u="none" strike="noStrike" cap="none" dirty="0">
                <a:uFillTx/>
              </a:rPr>
              <a:t>) space suddenly changed into </a:t>
            </a:r>
            <a:r>
              <a:rPr lang="en-US" b="1" i="0" u="none" strike="noStrike" cap="none" dirty="0">
                <a:uFillTx/>
              </a:rPr>
              <a:t>sacred</a:t>
            </a:r>
            <a:r>
              <a:rPr lang="en-US" dirty="0"/>
              <a:t> (</a:t>
            </a:r>
            <a:r>
              <a:rPr lang="en-US" b="1" i="0" u="none" strike="noStrike" cap="none" dirty="0">
                <a:uFillTx/>
              </a:rPr>
              <a:t>striated)</a:t>
            </a:r>
            <a:r>
              <a:rPr lang="en-US" b="0" i="0" u="none" strike="noStrike" cap="none" dirty="0">
                <a:uFillTx/>
              </a:rPr>
              <a:t>  space for prayer.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</a:pPr>
            <a:r>
              <a:rPr lang="en-US" b="0" i="0" u="none" strike="noStrike" cap="none" dirty="0">
                <a:uFillTx/>
              </a:rPr>
              <a:t>When the prayer finish, the sacred space turns to profane space again.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</a:pPr>
            <a:endParaRPr lang="en-US" b="0" i="0" u="none" strike="noStrike" cap="none" dirty="0">
              <a:uFillTx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290058-6F6C-3177-D999-39FB9327E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0" b="-3"/>
          <a:stretch>
            <a:fillRect/>
          </a:stretch>
        </p:blipFill>
        <p:spPr>
          <a:xfrm>
            <a:off x="7684271" y="0"/>
            <a:ext cx="4507729" cy="64531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DCCBF527-7A69-75E1-B39F-A979603470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mtClean="0">
                <a:uFillTx/>
              </a:rPr>
              <a:pPr marL="0" lvl="0" indent="0" algn="r" rtl="0">
                <a:spcBef>
                  <a:spcPts val="0"/>
                </a:spcBef>
                <a:spcAft>
                  <a:spcPts val="600"/>
                </a:spcAft>
                <a:buNone/>
              </a:pPr>
              <a:t>5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35697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3C74F7-4970-214B-DC36-3112F9805C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uFillTx/>
              </a:rPr>
              <a:t>6</a:t>
            </a:fld>
            <a:endParaRPr lang="en-US">
              <a:uFillTx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247845-DCFE-B470-3834-AB8C62C8C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699" y="-14085"/>
            <a:ext cx="5183841" cy="69117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9FB4B5-CA90-F35C-311A-D785C9D206EA}"/>
              </a:ext>
            </a:extLst>
          </p:cNvPr>
          <p:cNvSpPr txBox="1"/>
          <p:nvPr/>
        </p:nvSpPr>
        <p:spPr>
          <a:xfrm>
            <a:off x="1263410" y="1756100"/>
            <a:ext cx="1225015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000" dirty="0"/>
              <a:t>Profane?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E178FD-E9C3-E6B0-9F00-8212A1A25D52}"/>
              </a:ext>
            </a:extLst>
          </p:cNvPr>
          <p:cNvSpPr txBox="1"/>
          <p:nvPr/>
        </p:nvSpPr>
        <p:spPr>
          <a:xfrm>
            <a:off x="1353006" y="5415788"/>
            <a:ext cx="1140056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000" dirty="0"/>
              <a:t>Sacred?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074AA30-280B-68DB-5AAB-63CB27F1695D}"/>
              </a:ext>
            </a:extLst>
          </p:cNvPr>
          <p:cNvCxnSpPr>
            <a:cxnSpLocks/>
          </p:cNvCxnSpPr>
          <p:nvPr/>
        </p:nvCxnSpPr>
        <p:spPr>
          <a:xfrm>
            <a:off x="2488425" y="1993733"/>
            <a:ext cx="4977087" cy="2540689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BBB8036-1077-54DA-5A1E-94BDC65012D2}"/>
              </a:ext>
            </a:extLst>
          </p:cNvPr>
          <p:cNvCxnSpPr>
            <a:cxnSpLocks/>
          </p:cNvCxnSpPr>
          <p:nvPr/>
        </p:nvCxnSpPr>
        <p:spPr>
          <a:xfrm>
            <a:off x="2488425" y="5615843"/>
            <a:ext cx="4388364" cy="446754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104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82D7A2-D87A-DB4F-41A4-7B4E75198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4" r="1" b="12948"/>
          <a:stretch>
            <a:fillRect/>
          </a:stretch>
        </p:blipFill>
        <p:spPr>
          <a:xfrm>
            <a:off x="879475" y="68263"/>
            <a:ext cx="11191875" cy="62642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 hidden="1">
            <a:extLst>
              <a:ext uri="{FF2B5EF4-FFF2-40B4-BE49-F238E27FC236}">
                <a16:creationId xmlns:a16="http://schemas.microsoft.com/office/drawing/2014/main" id="{5E164E2C-C26A-23C2-3B9E-A16F4E81A4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mtClean="0">
                <a:uFillTx/>
              </a:rPr>
              <a:pPr marL="0" lvl="0" indent="0" algn="r" rtl="0">
                <a:spcBef>
                  <a:spcPts val="0"/>
                </a:spcBef>
                <a:spcAft>
                  <a:spcPts val="600"/>
                </a:spcAft>
                <a:buNone/>
              </a:pPr>
              <a:t>7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17636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FE45F4-166A-7E86-41F3-63C012ADC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229" y="68263"/>
            <a:ext cx="8352366" cy="62642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057E68F6-291C-AE90-F514-A09A995F1B4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453172"/>
            <a:ext cx="2743200" cy="365125"/>
          </a:xfrm>
        </p:spPr>
        <p:txBody>
          <a:bodyPr wrap="square" anchor="ctr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mtClean="0">
                <a:uFillTx/>
              </a:rPr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8</a:t>
            </a:fld>
            <a:endParaRPr lang="en-US">
              <a:uFillTx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70BE20-944C-0F05-CE25-7AA0568CA94D}"/>
              </a:ext>
            </a:extLst>
          </p:cNvPr>
          <p:cNvSpPr txBox="1"/>
          <p:nvPr/>
        </p:nvSpPr>
        <p:spPr>
          <a:xfrm>
            <a:off x="9545650" y="68263"/>
            <a:ext cx="2491708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Profane Power?</a:t>
            </a:r>
          </a:p>
        </p:txBody>
      </p:sp>
    </p:spTree>
    <p:extLst>
      <p:ext uri="{BB962C8B-B14F-4D97-AF65-F5344CB8AC3E}">
        <p14:creationId xmlns:p14="http://schemas.microsoft.com/office/powerpoint/2010/main" val="3046332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874730A-B558-74DE-876A-228E07C64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314" y="2766218"/>
            <a:ext cx="2763371" cy="1325563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589F4-219A-8024-B8C2-4D282F6B33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uFillTx/>
              </a:rPr>
              <a:t>9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86794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  <a:extLst>
    <a:ext uri="{05A4C25C-085E-4340-85A3-A5531E510DB2}">
      <thm15:themeFamily xmlns:thm15="http://schemas.microsoft.com/office/thememl/2012/main" name="Presentation1" id="{8D06D2F2-34ED-C04C-96CC-26FAC8C5E448}" vid="{AA3F5AC8-429C-414B-B839-803073757D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253</Words>
  <Application>Microsoft Office PowerPoint</Application>
  <PresentationFormat>Breitbild</PresentationFormat>
  <Paragraphs>38</Paragraphs>
  <Slides>9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Source Sans Pro</vt:lpstr>
      <vt:lpstr>Office Theme</vt:lpstr>
      <vt:lpstr>Profane and sacred dimension of the  Islamic spatial practices: the case of everyday life in Mecca</vt:lpstr>
      <vt:lpstr>Profane / Sacred</vt:lpstr>
      <vt:lpstr>PowerPoint-Präsentation</vt:lpstr>
      <vt:lpstr>Smooth / Striated Space</vt:lpstr>
      <vt:lpstr>Profane / sacred: a mixture</vt:lpstr>
      <vt:lpstr>PowerPoint-Präsentation</vt:lpstr>
      <vt:lpstr>PowerPoint-Präsentation</vt:lpstr>
      <vt:lpstr>PowerPoint-Präsentation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Wiryono Raharjo</dc:creator>
  <cp:lastModifiedBy>marcusstueck@hotmail.com</cp:lastModifiedBy>
  <cp:revision>9</cp:revision>
  <cp:lastPrinted>2025-07-23T06:17:39Z</cp:lastPrinted>
  <dcterms:created xsi:type="dcterms:W3CDTF">2025-07-22T04:02:19Z</dcterms:created>
  <dcterms:modified xsi:type="dcterms:W3CDTF">2025-07-23T06:35:44Z</dcterms:modified>
</cp:coreProperties>
</file>