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 bookmarkIdSeed="3">
  <p:sldMasterIdLst>
    <p:sldMasterId id="2147483648" r:id="rId1"/>
    <p:sldMasterId id="2147483660" r:id="rId2"/>
  </p:sldMasterIdLst>
  <p:notesMasterIdLst>
    <p:notesMasterId r:id="rId30"/>
  </p:notesMasterIdLst>
  <p:sldIdLst>
    <p:sldId id="256" r:id="rId3"/>
    <p:sldId id="360" r:id="rId4"/>
    <p:sldId id="258" r:id="rId5"/>
    <p:sldId id="259" r:id="rId6"/>
    <p:sldId id="265" r:id="rId7"/>
    <p:sldId id="387" r:id="rId8"/>
    <p:sldId id="267" r:id="rId9"/>
    <p:sldId id="366" r:id="rId10"/>
    <p:sldId id="358" r:id="rId11"/>
    <p:sldId id="349" r:id="rId12"/>
    <p:sldId id="298" r:id="rId13"/>
    <p:sldId id="282" r:id="rId14"/>
    <p:sldId id="295" r:id="rId15"/>
    <p:sldId id="345" r:id="rId16"/>
    <p:sldId id="275" r:id="rId17"/>
    <p:sldId id="274" r:id="rId18"/>
    <p:sldId id="278" r:id="rId19"/>
    <p:sldId id="280" r:id="rId20"/>
    <p:sldId id="333" r:id="rId21"/>
    <p:sldId id="271" r:id="rId22"/>
    <p:sldId id="362" r:id="rId23"/>
    <p:sldId id="363" r:id="rId24"/>
    <p:sldId id="375" r:id="rId25"/>
    <p:sldId id="361" r:id="rId26"/>
    <p:sldId id="364" r:id="rId27"/>
    <p:sldId id="365" r:id="rId28"/>
    <p:sldId id="389" r:id="rId29"/>
  </p:sldIdLst>
  <p:sldSz cx="12192000" cy="6858000"/>
  <p:notesSz cx="6858000" cy="9144000"/>
  <p:defaultTextStyle>
    <a:defPPr>
      <a:defRPr lang="LID4096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00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סגנון ביניים 2 - הדגשה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סגנון בהיר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5005" autoAdjust="0"/>
    <p:restoredTop sz="94660"/>
  </p:normalViewPr>
  <p:slideViewPr>
    <p:cSldViewPr snapToGrid="0" showGuides="1">
      <p:cViewPr varScale="1">
        <p:scale>
          <a:sx n="78" d="100"/>
          <a:sy n="78" d="100"/>
        </p:scale>
        <p:origin x="878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endParaRPr lang="LID4096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fld id="{7CBD9CD5-FCA7-4F43-9843-78481392D3E4}" type="datetimeFigureOut">
              <a:rPr lang="LID4096" smtClean="0"/>
              <a:t>07/13/2026</a:t>
            </a:fld>
            <a:endParaRPr lang="LID4096"/>
          </a:p>
        </p:txBody>
      </p:sp>
      <p:sp>
        <p:nvSpPr>
          <p:cNvPr id="4" name="מציין מיקום של תמונת שקופית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LID4096"/>
          </a:p>
        </p:txBody>
      </p:sp>
      <p:sp>
        <p:nvSpPr>
          <p:cNvPr id="5" name="מציין מיקום של הערו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LID4096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endParaRPr lang="LID4096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fld id="{4DE3A5B3-6544-4D92-9E68-8C5C5D39CEB2}" type="slidenum">
              <a:rPr lang="LID4096" smtClean="0"/>
              <a:t>‹Nr.›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8208078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E3A5B3-6544-4D92-9E68-8C5C5D39CEB2}" type="slidenum">
              <a:rPr lang="LID4096" smtClean="0"/>
              <a:t>2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2558412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E3A5B3-6544-4D92-9E68-8C5C5D39CEB2}" type="slidenum">
              <a:rPr lang="LID4096" smtClean="0"/>
              <a:t>18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9702721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AFE54E-B4EA-37D9-EA60-BF34D1044A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>
            <a:extLst>
              <a:ext uri="{FF2B5EF4-FFF2-40B4-BE49-F238E27FC236}">
                <a16:creationId xmlns:a16="http://schemas.microsoft.com/office/drawing/2014/main" id="{2F79E8A1-DBBC-B5D3-E2D9-01B190F855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>
            <a:extLst>
              <a:ext uri="{FF2B5EF4-FFF2-40B4-BE49-F238E27FC236}">
                <a16:creationId xmlns:a16="http://schemas.microsoft.com/office/drawing/2014/main" id="{DEB34E9A-CAF8-8B6B-AF20-A04732786A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B05F80D0-A427-4F15-5084-77956C51E2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E3A5B3-6544-4D92-9E68-8C5C5D39CEB2}" type="slidenum">
              <a:rPr lang="LID4096" smtClean="0"/>
              <a:t>19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2281193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C4E6B94C-40F0-C570-0C42-3A7E4D2225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  <a:endParaRPr lang="LID4096"/>
          </a:p>
        </p:txBody>
      </p:sp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617354F3-33E7-1F8F-B99B-412F164C08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/>
              <a:t>לחץ כדי לערוך סגנון כותרת משנה של תבנית בסיס</a:t>
            </a:r>
            <a:endParaRPr lang="LID4096"/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F2A07A00-FA65-5E77-1A2E-9BFB4FEF71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F107C-FBD8-4821-8C13-2BEAF9B07D2B}" type="datetime1">
              <a:rPr lang="LID4096" smtClean="0"/>
              <a:t>07/13/2026</a:t>
            </a:fld>
            <a:endParaRPr lang="LID4096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859B740D-3D09-0D7C-91EA-3E5B2D809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F1D13D86-6321-CA7C-EF9E-3C23CDCAE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9C93C-DEC2-49F7-B4A9-C112E591FE93}" type="slidenum">
              <a:rPr lang="LID4096" smtClean="0"/>
              <a:t>‹Nr.›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822372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611221AB-7C60-9E2E-B3F0-4C4C165C64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LID4096"/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1C9EDB31-6EC0-BD4B-C5A1-C85746BFA3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LID4096"/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4C2ADEAF-1EC2-2D8D-F143-8F34C4974D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2ABA7-8137-4372-9CE8-B37357980C16}" type="datetime1">
              <a:rPr lang="LID4096" smtClean="0"/>
              <a:t>07/13/2026</a:t>
            </a:fld>
            <a:endParaRPr lang="LID4096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04DE05B9-9AE1-BDAC-264A-FA79C8D66C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4ACBE950-9D71-77D1-1EEF-E58AC9EF4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9C93C-DEC2-49F7-B4A9-C112E591FE93}" type="slidenum">
              <a:rPr lang="LID4096" smtClean="0"/>
              <a:t>‹Nr.›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186067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>
            <a:extLst>
              <a:ext uri="{FF2B5EF4-FFF2-40B4-BE49-F238E27FC236}">
                <a16:creationId xmlns:a16="http://schemas.microsoft.com/office/drawing/2014/main" id="{1CC5E76D-D1B1-99A6-6FDE-EFC3BF7C424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  <a:endParaRPr lang="LID4096"/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D1228E2E-5353-094C-A6A9-67CC9F1EF3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LID4096"/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1DD51FE4-C08F-835B-337B-E734334B6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8E1C9-6BFA-4B12-A721-EC7C3A1C8ECA}" type="datetime1">
              <a:rPr lang="LID4096" smtClean="0"/>
              <a:t>07/13/2026</a:t>
            </a:fld>
            <a:endParaRPr lang="LID4096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D351B3D7-0E71-8416-B73D-FE1F7FAD08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D4B91077-B0A2-064A-6693-500F27725D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9C93C-DEC2-49F7-B4A9-C112E591FE93}" type="slidenum">
              <a:rPr lang="LID4096" smtClean="0"/>
              <a:t>‹Nr.›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2092500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C4E6B94C-40F0-C570-0C42-3A7E4D2225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  <a:endParaRPr lang="LID4096"/>
          </a:p>
        </p:txBody>
      </p:sp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617354F3-33E7-1F8F-B99B-412F164C08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/>
              <a:t>לחץ כדי לערוך סגנון כותרת משנה של תבנית בסיס</a:t>
            </a:r>
            <a:endParaRPr lang="LID4096"/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F2A07A00-FA65-5E77-1A2E-9BFB4FEF71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B63F-45CF-4B7F-A01B-6574D23F629B}" type="datetimeFigureOut">
              <a:rPr lang="LID4096" smtClean="0"/>
              <a:t>07/13/2026</a:t>
            </a:fld>
            <a:endParaRPr lang="LID4096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859B740D-3D09-0D7C-91EA-3E5B2D809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F1D13D86-6321-CA7C-EF9E-3C23CDCAE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9C93C-DEC2-49F7-B4A9-C112E591FE93}" type="slidenum">
              <a:rPr lang="LID4096" smtClean="0"/>
              <a:t>‹Nr.›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9745119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002139C3-3BB1-723E-2B12-280800B42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LID4096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ED119E1A-729E-08B7-43CA-EA6900ED4A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LID4096"/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586378BD-61D9-BF9C-CC65-F8F292478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B63F-45CF-4B7F-A01B-6574D23F629B}" type="datetimeFigureOut">
              <a:rPr lang="LID4096" smtClean="0"/>
              <a:t>07/13/2026</a:t>
            </a:fld>
            <a:endParaRPr lang="LID4096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93276E6F-B243-C03A-52FD-D0F9741B4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4FF7E34F-D179-EDBF-DEE3-68C47D092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9C93C-DEC2-49F7-B4A9-C112E591FE93}" type="slidenum">
              <a:rPr lang="LID4096" smtClean="0"/>
              <a:t>‹Nr.›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0449105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99A9D5F8-A9F8-BBEC-C858-34F9FCCE27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  <a:endParaRPr lang="LID4096"/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F0F6A09F-74B2-860B-3E30-F016BE0B8A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24132279-6F8C-0565-4D99-0767B9B12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B63F-45CF-4B7F-A01B-6574D23F629B}" type="datetimeFigureOut">
              <a:rPr lang="LID4096" smtClean="0"/>
              <a:t>07/13/2026</a:t>
            </a:fld>
            <a:endParaRPr lang="LID4096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EBC55885-E3FB-F175-F822-6654EAA4A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2FC27CFB-F761-FD55-189F-716FFF900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9C93C-DEC2-49F7-B4A9-C112E591FE93}" type="slidenum">
              <a:rPr lang="LID4096" smtClean="0"/>
              <a:t>‹Nr.›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3251226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4923D3AC-A241-5990-C9C2-5016A38BF2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LID4096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34BD503D-0A87-40D0-8395-1541ABC28F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LID4096"/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EDF246F4-0DF0-81A3-B5AE-EC94256196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LID4096"/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E5571A51-FFB6-A469-31E8-EB5EC60EDB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B63F-45CF-4B7F-A01B-6574D23F629B}" type="datetimeFigureOut">
              <a:rPr lang="LID4096" smtClean="0"/>
              <a:t>07/13/2026</a:t>
            </a:fld>
            <a:endParaRPr lang="LID4096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6D053C92-48E2-FC5B-38C8-60C8C0E546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53997A8E-51EE-AA68-9C92-B41DAAA3A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9C93C-DEC2-49F7-B4A9-C112E591FE93}" type="slidenum">
              <a:rPr lang="LID4096" smtClean="0"/>
              <a:t>‹Nr.›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6815861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73AAAAA3-E7AA-1709-C0C6-DB1B041077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LID4096"/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779A0414-36A4-E806-EF44-38D80984EB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2506664B-1989-95D5-F184-F9BA9687B3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LID4096"/>
          </a:p>
        </p:txBody>
      </p:sp>
      <p:sp>
        <p:nvSpPr>
          <p:cNvPr id="5" name="מציין מיקום טקסט 4">
            <a:extLst>
              <a:ext uri="{FF2B5EF4-FFF2-40B4-BE49-F238E27FC236}">
                <a16:creationId xmlns:a16="http://schemas.microsoft.com/office/drawing/2014/main" id="{940AB14E-7190-A7A2-C1A3-61B1D86133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מציין מיקום תוכן 5">
            <a:extLst>
              <a:ext uri="{FF2B5EF4-FFF2-40B4-BE49-F238E27FC236}">
                <a16:creationId xmlns:a16="http://schemas.microsoft.com/office/drawing/2014/main" id="{3E005399-E7A1-7CB8-25B3-DDA3B4A4D3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LID4096"/>
          </a:p>
        </p:txBody>
      </p:sp>
      <p:sp>
        <p:nvSpPr>
          <p:cNvPr id="7" name="מציין מיקום של תאריך 6">
            <a:extLst>
              <a:ext uri="{FF2B5EF4-FFF2-40B4-BE49-F238E27FC236}">
                <a16:creationId xmlns:a16="http://schemas.microsoft.com/office/drawing/2014/main" id="{A95D5151-2EB6-F4B1-347E-C2910047CC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B63F-45CF-4B7F-A01B-6574D23F629B}" type="datetimeFigureOut">
              <a:rPr lang="LID4096" smtClean="0"/>
              <a:t>07/13/2026</a:t>
            </a:fld>
            <a:endParaRPr lang="LID4096"/>
          </a:p>
        </p:txBody>
      </p:sp>
      <p:sp>
        <p:nvSpPr>
          <p:cNvPr id="8" name="מציין מיקום של כותרת תחתונה 7">
            <a:extLst>
              <a:ext uri="{FF2B5EF4-FFF2-40B4-BE49-F238E27FC236}">
                <a16:creationId xmlns:a16="http://schemas.microsoft.com/office/drawing/2014/main" id="{51C6C21E-6E87-9474-BFA1-668830AE31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9" name="מציין מיקום של מספר שקופית 8">
            <a:extLst>
              <a:ext uri="{FF2B5EF4-FFF2-40B4-BE49-F238E27FC236}">
                <a16:creationId xmlns:a16="http://schemas.microsoft.com/office/drawing/2014/main" id="{E8A2E788-0D97-72DA-367F-C704C812DA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9C93C-DEC2-49F7-B4A9-C112E591FE93}" type="slidenum">
              <a:rPr lang="LID4096" smtClean="0"/>
              <a:t>‹Nr.›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038256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05E3BA90-5EB8-9C02-A93F-8A6021C7FC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LID4096"/>
          </a:p>
        </p:txBody>
      </p:sp>
      <p:sp>
        <p:nvSpPr>
          <p:cNvPr id="3" name="מציין מיקום של תאריך 2">
            <a:extLst>
              <a:ext uri="{FF2B5EF4-FFF2-40B4-BE49-F238E27FC236}">
                <a16:creationId xmlns:a16="http://schemas.microsoft.com/office/drawing/2014/main" id="{F60D5C2C-86F7-B583-8649-CC7B47FD50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B63F-45CF-4B7F-A01B-6574D23F629B}" type="datetimeFigureOut">
              <a:rPr lang="LID4096" smtClean="0"/>
              <a:t>07/13/2026</a:t>
            </a:fld>
            <a:endParaRPr lang="LID4096"/>
          </a:p>
        </p:txBody>
      </p:sp>
      <p:sp>
        <p:nvSpPr>
          <p:cNvPr id="4" name="מציין מיקום של כותרת תחתונה 3">
            <a:extLst>
              <a:ext uri="{FF2B5EF4-FFF2-40B4-BE49-F238E27FC236}">
                <a16:creationId xmlns:a16="http://schemas.microsoft.com/office/drawing/2014/main" id="{5D96F824-17A3-3F24-946E-0AF6561D71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מציין מיקום של מספר שקופית 4">
            <a:extLst>
              <a:ext uri="{FF2B5EF4-FFF2-40B4-BE49-F238E27FC236}">
                <a16:creationId xmlns:a16="http://schemas.microsoft.com/office/drawing/2014/main" id="{379A32FB-87AC-20F7-2A59-3D62CA382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9C93C-DEC2-49F7-B4A9-C112E591FE93}" type="slidenum">
              <a:rPr lang="LID4096" smtClean="0"/>
              <a:t>‹Nr.›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9379594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>
            <a:extLst>
              <a:ext uri="{FF2B5EF4-FFF2-40B4-BE49-F238E27FC236}">
                <a16:creationId xmlns:a16="http://schemas.microsoft.com/office/drawing/2014/main" id="{8B8A65C4-8C8C-1FD9-318E-D9858C5318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B63F-45CF-4B7F-A01B-6574D23F629B}" type="datetimeFigureOut">
              <a:rPr lang="LID4096" smtClean="0"/>
              <a:t>07/13/2026</a:t>
            </a:fld>
            <a:endParaRPr lang="LID4096"/>
          </a:p>
        </p:txBody>
      </p:sp>
      <p:sp>
        <p:nvSpPr>
          <p:cNvPr id="3" name="מציין מיקום של כותרת תחתונה 2">
            <a:extLst>
              <a:ext uri="{FF2B5EF4-FFF2-40B4-BE49-F238E27FC236}">
                <a16:creationId xmlns:a16="http://schemas.microsoft.com/office/drawing/2014/main" id="{111D9D01-CCFB-D240-DC59-84513F0C1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1F8E8199-F4B4-5C67-7EF6-D2E14BC7A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9C93C-DEC2-49F7-B4A9-C112E591FE93}" type="slidenum">
              <a:rPr lang="LID4096" smtClean="0"/>
              <a:t>‹Nr.›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4916225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E315BCC5-90B0-1D08-186A-7A925BF73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  <a:endParaRPr lang="LID4096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795CA724-310D-FE0B-60EA-33205464CA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LID4096"/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A368AE07-8626-4605-AB92-84F101FE87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A25FCECC-B4A4-E040-6A23-20CA82135A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B63F-45CF-4B7F-A01B-6574D23F629B}" type="datetimeFigureOut">
              <a:rPr lang="LID4096" smtClean="0"/>
              <a:t>07/13/2026</a:t>
            </a:fld>
            <a:endParaRPr lang="LID4096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97CE7172-E790-0C86-CB8A-7F28F072D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3EF83E64-C9D2-9C54-0792-25CB76734C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9C93C-DEC2-49F7-B4A9-C112E591FE93}" type="slidenum">
              <a:rPr lang="LID4096" smtClean="0"/>
              <a:t>‹Nr.›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7604563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002139C3-3BB1-723E-2B12-280800B42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LID4096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ED119E1A-729E-08B7-43CA-EA6900ED4A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LID4096"/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586378BD-61D9-BF9C-CC65-F8F292478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D176F-85B4-4212-B53A-2B7424A5F178}" type="datetime1">
              <a:rPr lang="LID4096" smtClean="0"/>
              <a:t>07/13/2026</a:t>
            </a:fld>
            <a:endParaRPr lang="LID4096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93276E6F-B243-C03A-52FD-D0F9741B4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4FF7E34F-D179-EDBF-DEE3-68C47D092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9C93C-DEC2-49F7-B4A9-C112E591FE93}" type="slidenum">
              <a:rPr lang="LID4096" smtClean="0"/>
              <a:t>‹Nr.›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8258182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394BEBDA-D790-FA76-F1B4-FC5E6C9573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  <a:endParaRPr lang="LID4096"/>
          </a:p>
        </p:txBody>
      </p:sp>
      <p:sp>
        <p:nvSpPr>
          <p:cNvPr id="3" name="מציין מיקום של תמונה 2">
            <a:extLst>
              <a:ext uri="{FF2B5EF4-FFF2-40B4-BE49-F238E27FC236}">
                <a16:creationId xmlns:a16="http://schemas.microsoft.com/office/drawing/2014/main" id="{5DFB64FB-5E47-0C36-FAFD-4D50D9D5E9B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ID4096"/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1BF5E96A-0DA0-D8DD-327B-884C609557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14BA54B9-04E3-3975-BD04-BFA50F09FA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B63F-45CF-4B7F-A01B-6574D23F629B}" type="datetimeFigureOut">
              <a:rPr lang="LID4096" smtClean="0"/>
              <a:t>07/13/2026</a:t>
            </a:fld>
            <a:endParaRPr lang="LID4096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404CAA3A-F56E-3E90-2679-2F69F50023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81B0FE6F-E76B-F4A8-C0AD-746A92CD1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9C93C-DEC2-49F7-B4A9-C112E591FE93}" type="slidenum">
              <a:rPr lang="LID4096" smtClean="0"/>
              <a:t>‹Nr.›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5559752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611221AB-7C60-9E2E-B3F0-4C4C165C64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LID4096"/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1C9EDB31-6EC0-BD4B-C5A1-C85746BFA3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LID4096"/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4C2ADEAF-1EC2-2D8D-F143-8F34C4974D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B63F-45CF-4B7F-A01B-6574D23F629B}" type="datetimeFigureOut">
              <a:rPr lang="LID4096" smtClean="0"/>
              <a:t>07/13/2026</a:t>
            </a:fld>
            <a:endParaRPr lang="LID4096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04DE05B9-9AE1-BDAC-264A-FA79C8D66C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4ACBE950-9D71-77D1-1EEF-E58AC9EF4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9C93C-DEC2-49F7-B4A9-C112E591FE93}" type="slidenum">
              <a:rPr lang="LID4096" smtClean="0"/>
              <a:t>‹Nr.›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1354249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>
            <a:extLst>
              <a:ext uri="{FF2B5EF4-FFF2-40B4-BE49-F238E27FC236}">
                <a16:creationId xmlns:a16="http://schemas.microsoft.com/office/drawing/2014/main" id="{1CC5E76D-D1B1-99A6-6FDE-EFC3BF7C424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  <a:endParaRPr lang="LID4096"/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D1228E2E-5353-094C-A6A9-67CC9F1EF3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LID4096"/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1DD51FE4-C08F-835B-337B-E734334B6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3B63F-45CF-4B7F-A01B-6574D23F629B}" type="datetimeFigureOut">
              <a:rPr lang="LID4096" smtClean="0"/>
              <a:t>07/13/2026</a:t>
            </a:fld>
            <a:endParaRPr lang="LID4096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D351B3D7-0E71-8416-B73D-FE1F7FAD08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D4B91077-B0A2-064A-6693-500F27725D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9C93C-DEC2-49F7-B4A9-C112E591FE93}" type="slidenum">
              <a:rPr lang="LID4096" smtClean="0"/>
              <a:t>‹Nr.›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974339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99A9D5F8-A9F8-BBEC-C858-34F9FCCE27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  <a:endParaRPr lang="LID4096"/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F0F6A09F-74B2-860B-3E30-F016BE0B8A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24132279-6F8C-0565-4D99-0767B9B12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997D2-2CFE-4214-BF4A-F57FD21942E9}" type="datetime1">
              <a:rPr lang="LID4096" smtClean="0"/>
              <a:t>07/13/2026</a:t>
            </a:fld>
            <a:endParaRPr lang="LID4096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EBC55885-E3FB-F175-F822-6654EAA4A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2FC27CFB-F761-FD55-189F-716FFF900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9C93C-DEC2-49F7-B4A9-C112E591FE93}" type="slidenum">
              <a:rPr lang="LID4096" smtClean="0"/>
              <a:t>‹Nr.›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105557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4923D3AC-A241-5990-C9C2-5016A38BF2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LID4096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34BD503D-0A87-40D0-8395-1541ABC28F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LID4096"/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EDF246F4-0DF0-81A3-B5AE-EC94256196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LID4096"/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E5571A51-FFB6-A469-31E8-EB5EC60EDB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FDB5F-D6ED-43EF-963E-37EFFD0584A4}" type="datetime1">
              <a:rPr lang="LID4096" smtClean="0"/>
              <a:t>07/13/2026</a:t>
            </a:fld>
            <a:endParaRPr lang="LID4096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6D053C92-48E2-FC5B-38C8-60C8C0E546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53997A8E-51EE-AA68-9C92-B41DAAA3A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9C93C-DEC2-49F7-B4A9-C112E591FE93}" type="slidenum">
              <a:rPr lang="LID4096" smtClean="0"/>
              <a:t>‹Nr.›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0911342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73AAAAA3-E7AA-1709-C0C6-DB1B041077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LID4096"/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779A0414-36A4-E806-EF44-38D80984EB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2506664B-1989-95D5-F184-F9BA9687B3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LID4096"/>
          </a:p>
        </p:txBody>
      </p:sp>
      <p:sp>
        <p:nvSpPr>
          <p:cNvPr id="5" name="מציין מיקום טקסט 4">
            <a:extLst>
              <a:ext uri="{FF2B5EF4-FFF2-40B4-BE49-F238E27FC236}">
                <a16:creationId xmlns:a16="http://schemas.microsoft.com/office/drawing/2014/main" id="{940AB14E-7190-A7A2-C1A3-61B1D86133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מציין מיקום תוכן 5">
            <a:extLst>
              <a:ext uri="{FF2B5EF4-FFF2-40B4-BE49-F238E27FC236}">
                <a16:creationId xmlns:a16="http://schemas.microsoft.com/office/drawing/2014/main" id="{3E005399-E7A1-7CB8-25B3-DDA3B4A4D3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LID4096"/>
          </a:p>
        </p:txBody>
      </p:sp>
      <p:sp>
        <p:nvSpPr>
          <p:cNvPr id="7" name="מציין מיקום של תאריך 6">
            <a:extLst>
              <a:ext uri="{FF2B5EF4-FFF2-40B4-BE49-F238E27FC236}">
                <a16:creationId xmlns:a16="http://schemas.microsoft.com/office/drawing/2014/main" id="{A95D5151-2EB6-F4B1-347E-C2910047CC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D6B11-3581-49E4-9A2D-A54AAFF48278}" type="datetime1">
              <a:rPr lang="LID4096" smtClean="0"/>
              <a:t>07/13/2026</a:t>
            </a:fld>
            <a:endParaRPr lang="LID4096"/>
          </a:p>
        </p:txBody>
      </p:sp>
      <p:sp>
        <p:nvSpPr>
          <p:cNvPr id="8" name="מציין מיקום של כותרת תחתונה 7">
            <a:extLst>
              <a:ext uri="{FF2B5EF4-FFF2-40B4-BE49-F238E27FC236}">
                <a16:creationId xmlns:a16="http://schemas.microsoft.com/office/drawing/2014/main" id="{51C6C21E-6E87-9474-BFA1-668830AE31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9" name="מציין מיקום של מספר שקופית 8">
            <a:extLst>
              <a:ext uri="{FF2B5EF4-FFF2-40B4-BE49-F238E27FC236}">
                <a16:creationId xmlns:a16="http://schemas.microsoft.com/office/drawing/2014/main" id="{E8A2E788-0D97-72DA-367F-C704C812DA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9C93C-DEC2-49F7-B4A9-C112E591FE93}" type="slidenum">
              <a:rPr lang="LID4096" smtClean="0"/>
              <a:t>‹Nr.›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636987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05E3BA90-5EB8-9C02-A93F-8A6021C7FC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LID4096"/>
          </a:p>
        </p:txBody>
      </p:sp>
      <p:sp>
        <p:nvSpPr>
          <p:cNvPr id="3" name="מציין מיקום של תאריך 2">
            <a:extLst>
              <a:ext uri="{FF2B5EF4-FFF2-40B4-BE49-F238E27FC236}">
                <a16:creationId xmlns:a16="http://schemas.microsoft.com/office/drawing/2014/main" id="{F60D5C2C-86F7-B583-8649-CC7B47FD50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0DC09-F9D1-4029-BE56-DD124FA8D87C}" type="datetime1">
              <a:rPr lang="LID4096" smtClean="0"/>
              <a:t>07/13/2026</a:t>
            </a:fld>
            <a:endParaRPr lang="LID4096"/>
          </a:p>
        </p:txBody>
      </p:sp>
      <p:sp>
        <p:nvSpPr>
          <p:cNvPr id="4" name="מציין מיקום של כותרת תחתונה 3">
            <a:extLst>
              <a:ext uri="{FF2B5EF4-FFF2-40B4-BE49-F238E27FC236}">
                <a16:creationId xmlns:a16="http://schemas.microsoft.com/office/drawing/2014/main" id="{5D96F824-17A3-3F24-946E-0AF6561D71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מציין מיקום של מספר שקופית 4">
            <a:extLst>
              <a:ext uri="{FF2B5EF4-FFF2-40B4-BE49-F238E27FC236}">
                <a16:creationId xmlns:a16="http://schemas.microsoft.com/office/drawing/2014/main" id="{379A32FB-87AC-20F7-2A59-3D62CA382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9C93C-DEC2-49F7-B4A9-C112E591FE93}" type="slidenum">
              <a:rPr lang="LID4096" smtClean="0"/>
              <a:t>‹Nr.›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0476615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>
            <a:extLst>
              <a:ext uri="{FF2B5EF4-FFF2-40B4-BE49-F238E27FC236}">
                <a16:creationId xmlns:a16="http://schemas.microsoft.com/office/drawing/2014/main" id="{8B8A65C4-8C8C-1FD9-318E-D9858C5318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D7C8D3-D630-4BF4-831A-9ADF6B028D56}" type="datetime1">
              <a:rPr lang="LID4096" smtClean="0"/>
              <a:t>07/13/2026</a:t>
            </a:fld>
            <a:endParaRPr lang="LID4096"/>
          </a:p>
        </p:txBody>
      </p:sp>
      <p:sp>
        <p:nvSpPr>
          <p:cNvPr id="3" name="מציין מיקום של כותרת תחתונה 2">
            <a:extLst>
              <a:ext uri="{FF2B5EF4-FFF2-40B4-BE49-F238E27FC236}">
                <a16:creationId xmlns:a16="http://schemas.microsoft.com/office/drawing/2014/main" id="{111D9D01-CCFB-D240-DC59-84513F0C1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1F8E8199-F4B4-5C67-7EF6-D2E14BC7A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9C93C-DEC2-49F7-B4A9-C112E591FE93}" type="slidenum">
              <a:rPr lang="LID4096" smtClean="0"/>
              <a:t>‹Nr.›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086095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E315BCC5-90B0-1D08-186A-7A925BF73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  <a:endParaRPr lang="LID4096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795CA724-310D-FE0B-60EA-33205464CA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LID4096"/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A368AE07-8626-4605-AB92-84F101FE87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A25FCECC-B4A4-E040-6A23-20CA82135A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F8F07-9F54-4E22-AD3F-527C911A8418}" type="datetime1">
              <a:rPr lang="LID4096" smtClean="0"/>
              <a:t>07/13/2026</a:t>
            </a:fld>
            <a:endParaRPr lang="LID4096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97CE7172-E790-0C86-CB8A-7F28F072D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3EF83E64-C9D2-9C54-0792-25CB76734C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9C93C-DEC2-49F7-B4A9-C112E591FE93}" type="slidenum">
              <a:rPr lang="LID4096" smtClean="0"/>
              <a:t>‹Nr.›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494905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394BEBDA-D790-FA76-F1B4-FC5E6C9573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  <a:endParaRPr lang="LID4096"/>
          </a:p>
        </p:txBody>
      </p:sp>
      <p:sp>
        <p:nvSpPr>
          <p:cNvPr id="3" name="מציין מיקום של תמונה 2">
            <a:extLst>
              <a:ext uri="{FF2B5EF4-FFF2-40B4-BE49-F238E27FC236}">
                <a16:creationId xmlns:a16="http://schemas.microsoft.com/office/drawing/2014/main" id="{5DFB64FB-5E47-0C36-FAFD-4D50D9D5E9B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ID4096"/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1BF5E96A-0DA0-D8DD-327B-884C609557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14BA54B9-04E3-3975-BD04-BFA50F09FA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02206-0234-4C92-9EAF-D410DDFAF1BB}" type="datetime1">
              <a:rPr lang="LID4096" smtClean="0"/>
              <a:t>07/13/2026</a:t>
            </a:fld>
            <a:endParaRPr lang="LID4096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404CAA3A-F56E-3E90-2679-2F69F50023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81B0FE6F-E76B-F4A8-C0AD-746A92CD1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9C93C-DEC2-49F7-B4A9-C112E591FE93}" type="slidenum">
              <a:rPr lang="LID4096" smtClean="0"/>
              <a:t>‹Nr.›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38392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>
            <a:extLst>
              <a:ext uri="{FF2B5EF4-FFF2-40B4-BE49-F238E27FC236}">
                <a16:creationId xmlns:a16="http://schemas.microsoft.com/office/drawing/2014/main" id="{7F44BE89-B53D-B876-C4B4-DA13E3A10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  <a:endParaRPr lang="LID4096"/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6F740025-35CD-9A19-8F10-99178E768F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LID4096"/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2AE30D73-BA04-033A-E8B0-BC49CAA9B3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F213383-C887-4D58-8621-C25F145A5C1A}" type="datetime1">
              <a:rPr lang="LID4096" smtClean="0"/>
              <a:t>07/13/2026</a:t>
            </a:fld>
            <a:endParaRPr lang="LID4096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930966A3-2880-C01B-4D34-5401C3374E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LID4096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EEB64DD3-F6A6-249E-09F8-3276230AE2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B19C93C-DEC2-49F7-B4A9-C112E591FE93}" type="slidenum">
              <a:rPr lang="LID4096" smtClean="0"/>
              <a:t>‹Nr.›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340369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ID4096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>
            <a:extLst>
              <a:ext uri="{FF2B5EF4-FFF2-40B4-BE49-F238E27FC236}">
                <a16:creationId xmlns:a16="http://schemas.microsoft.com/office/drawing/2014/main" id="{7F44BE89-B53D-B876-C4B4-DA13E3A10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  <a:endParaRPr lang="LID4096"/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6F740025-35CD-9A19-8F10-99178E768F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LID4096"/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2AE30D73-BA04-033A-E8B0-BC49CAA9B3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0E3B63F-45CF-4B7F-A01B-6574D23F629B}" type="datetimeFigureOut">
              <a:rPr lang="LID4096" smtClean="0"/>
              <a:t>07/13/2026</a:t>
            </a:fld>
            <a:endParaRPr lang="LID4096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930966A3-2880-C01B-4D34-5401C3374E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LID4096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EEB64DD3-F6A6-249E-09F8-3276230AE2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B19C93C-DEC2-49F7-B4A9-C112E591FE93}" type="slidenum">
              <a:rPr lang="LID4096" smtClean="0"/>
              <a:t>‹Nr.›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482763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ID4096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doi.org/10.1016/j.jbmt.2024.10.054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sv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sv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5114/hpr.2021.103123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forms/d/e/1FAIpQLSdAuhTb1rKmcMHwCtrcBxI-EKGRkMm1M_1x44kt8Y9NONaKRw/viewform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B6FACB3C-9069-4791-BC5C-0DB7CD19B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1F2038E-D777-4B76-81DD-DD13EE91B9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2427E7BF-EF13-90CB-0F46-26CCEB9B01C7}"/>
              </a:ext>
            </a:extLst>
          </p:cNvPr>
          <p:cNvSpPr txBox="1"/>
          <p:nvPr/>
        </p:nvSpPr>
        <p:spPr>
          <a:xfrm>
            <a:off x="634409" y="2428177"/>
            <a:ext cx="10893312" cy="308256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algn="ctr">
              <a:lnSpc>
                <a:spcPct val="90000"/>
              </a:lnSpc>
              <a:spcAft>
                <a:spcPts val="800"/>
              </a:spcAft>
            </a:pPr>
            <a:r>
              <a:rPr lang="en-US" sz="4800" b="1" i="1" dirty="0" err="1">
                <a:solidFill>
                  <a:srgbClr val="006600"/>
                </a:solidFill>
                <a:latin typeface="David" panose="020E0502060401010101" pitchFamily="34" charset="-79"/>
                <a:cs typeface="+mj-cs"/>
              </a:rPr>
              <a:t>Biodanza</a:t>
            </a:r>
            <a:r>
              <a:rPr lang="en-US" sz="4800" b="1" i="1" dirty="0">
                <a:solidFill>
                  <a:srgbClr val="006600"/>
                </a:solidFill>
                <a:latin typeface="David" panose="020E0502060401010101" pitchFamily="34" charset="-79"/>
                <a:cs typeface="+mj-cs"/>
              </a:rPr>
              <a:t> and a sense of resilience </a:t>
            </a:r>
          </a:p>
          <a:p>
            <a:pPr algn="ctr">
              <a:lnSpc>
                <a:spcPct val="90000"/>
              </a:lnSpc>
              <a:spcAft>
                <a:spcPts val="800"/>
              </a:spcAft>
            </a:pPr>
            <a:r>
              <a:rPr lang="en-US" sz="4800" b="1" i="1" dirty="0">
                <a:solidFill>
                  <a:srgbClr val="006600"/>
                </a:solidFill>
                <a:latin typeface="David" panose="020E0502060401010101" pitchFamily="34" charset="-79"/>
                <a:cs typeface="+mj-cs"/>
              </a:rPr>
              <a:t>in times of war</a:t>
            </a:r>
            <a:endParaRPr lang="en-US" sz="3900" b="1" i="1" dirty="0">
              <a:solidFill>
                <a:srgbClr val="006600"/>
              </a:solidFill>
              <a:latin typeface="David" panose="020E0502060401010101" pitchFamily="34" charset="-79"/>
              <a:cs typeface="+mj-cs"/>
            </a:endParaRPr>
          </a:p>
          <a:p>
            <a:pPr algn="l" rtl="0">
              <a:lnSpc>
                <a:spcPct val="90000"/>
              </a:lnSpc>
              <a:spcAft>
                <a:spcPts val="800"/>
              </a:spcAft>
            </a:pPr>
            <a:endParaRPr lang="en-US" sz="2400" dirty="0">
              <a:solidFill>
                <a:srgbClr val="006600"/>
              </a:solidFill>
              <a:latin typeface="David" panose="020E0502060401010101" pitchFamily="34" charset="-79"/>
              <a:cs typeface="+mj-cs"/>
            </a:endParaRPr>
          </a:p>
          <a:p>
            <a:pPr algn="l" rtl="0">
              <a:lnSpc>
                <a:spcPct val="90000"/>
              </a:lnSpc>
              <a:spcAft>
                <a:spcPts val="800"/>
              </a:spcAft>
            </a:pPr>
            <a:r>
              <a:rPr lang="en-US" sz="2400" dirty="0">
                <a:solidFill>
                  <a:srgbClr val="336600"/>
                </a:solidFill>
                <a:latin typeface="David" panose="020E0502060401010101" pitchFamily="34" charset="-79"/>
                <a:cs typeface="+mj-cs"/>
              </a:rPr>
              <a:t>Dr. Gila Cohen Zilka (</a:t>
            </a:r>
            <a:r>
              <a:rPr lang="en-US" sz="2400" dirty="0" err="1">
                <a:solidFill>
                  <a:srgbClr val="336600"/>
                </a:solidFill>
                <a:latin typeface="David" panose="020E0502060401010101" pitchFamily="34" charset="-79"/>
                <a:cs typeface="+mj-cs"/>
              </a:rPr>
              <a:t>Ph.D</a:t>
            </a:r>
            <a:r>
              <a:rPr lang="en-US" sz="2400" dirty="0">
                <a:solidFill>
                  <a:srgbClr val="336600"/>
                </a:solidFill>
                <a:latin typeface="David" panose="020E0502060401010101" pitchFamily="34" charset="-79"/>
                <a:cs typeface="+mj-cs"/>
              </a:rPr>
              <a:t>) &amp; </a:t>
            </a:r>
            <a:r>
              <a:rPr lang="" sz="2400" dirty="0">
                <a:solidFill>
                  <a:srgbClr val="336600"/>
                </a:solidFill>
                <a:latin typeface="David" panose="020E0502060401010101" pitchFamily="34" charset="-79"/>
                <a:cs typeface="+mj-cs"/>
              </a:rPr>
              <a:t>Sylvie  </a:t>
            </a:r>
            <a:r>
              <a:rPr lang="en-US" sz="2400" dirty="0">
                <a:solidFill>
                  <a:srgbClr val="336600"/>
                </a:solidFill>
                <a:latin typeface="David" panose="020E0502060401010101" pitchFamily="34" charset="-79"/>
                <a:cs typeface="+mj-cs"/>
              </a:rPr>
              <a:t>Tempel</a:t>
            </a:r>
            <a:r>
              <a:rPr lang="he-IL" sz="2400" dirty="0">
                <a:solidFill>
                  <a:srgbClr val="336600"/>
                </a:solidFill>
                <a:latin typeface="David" panose="020E0502060401010101" pitchFamily="34" charset="-79"/>
                <a:cs typeface="+mj-cs"/>
              </a:rPr>
              <a:t> </a:t>
            </a:r>
            <a:endParaRPr lang="en-US" sz="2400" dirty="0">
              <a:solidFill>
                <a:srgbClr val="336600"/>
              </a:solidFill>
              <a:latin typeface="David" panose="020E0502060401010101" pitchFamily="34" charset="-79"/>
              <a:cs typeface="+mj-cs"/>
            </a:endParaRPr>
          </a:p>
          <a:p>
            <a:pPr algn="l" rtl="0">
              <a:lnSpc>
                <a:spcPct val="90000"/>
              </a:lnSpc>
              <a:spcAft>
                <a:spcPts val="800"/>
              </a:spcAft>
            </a:pPr>
            <a:r>
              <a:rPr lang="en-US" sz="2400" dirty="0" err="1">
                <a:solidFill>
                  <a:srgbClr val="336600"/>
                </a:solidFill>
                <a:latin typeface="David" panose="020E0502060401010101" pitchFamily="34" charset="-79"/>
                <a:cs typeface="+mj-cs"/>
              </a:rPr>
              <a:t>Biodanza</a:t>
            </a:r>
            <a:r>
              <a:rPr lang="en-US" sz="2400" dirty="0">
                <a:solidFill>
                  <a:srgbClr val="336600"/>
                </a:solidFill>
                <a:latin typeface="David" panose="020E0502060401010101" pitchFamily="34" charset="-79"/>
                <a:cs typeface="+mj-cs"/>
              </a:rPr>
              <a:t> Israel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D354807-230F-4402-B1B9-F733A8F1F1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818240" y="-16714"/>
            <a:ext cx="6373761" cy="6874714"/>
            <a:chOff x="5818240" y="-1"/>
            <a:chExt cx="6373761" cy="6874714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F5A6F4A-CE87-4D5C-9382-8167967CE8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18240" y="-1"/>
              <a:ext cx="6373761" cy="6874714"/>
            </a:xfrm>
            <a:custGeom>
              <a:avLst/>
              <a:gdLst>
                <a:gd name="connsiteX0" fmla="*/ 6373761 w 6373761"/>
                <a:gd name="connsiteY0" fmla="*/ 5771297 h 6874714"/>
                <a:gd name="connsiteX1" fmla="*/ 6373761 w 6373761"/>
                <a:gd name="connsiteY1" fmla="*/ 6247960 h 6874714"/>
                <a:gd name="connsiteX2" fmla="*/ 6235932 w 6373761"/>
                <a:gd name="connsiteY2" fmla="*/ 6361930 h 6874714"/>
                <a:gd name="connsiteX3" fmla="*/ 5960375 w 6373761"/>
                <a:gd name="connsiteY3" fmla="*/ 6587489 h 6874714"/>
                <a:gd name="connsiteX4" fmla="*/ 5822907 w 6373761"/>
                <a:gd name="connsiteY4" fmla="*/ 6701871 h 6874714"/>
                <a:gd name="connsiteX5" fmla="*/ 5681115 w 6373761"/>
                <a:gd name="connsiteY5" fmla="*/ 6816896 h 6874714"/>
                <a:gd name="connsiteX6" fmla="*/ 5604096 w 6373761"/>
                <a:gd name="connsiteY6" fmla="*/ 6874714 h 6874714"/>
                <a:gd name="connsiteX7" fmla="*/ 4878485 w 6373761"/>
                <a:gd name="connsiteY7" fmla="*/ 6874714 h 6874714"/>
                <a:gd name="connsiteX8" fmla="*/ 5006014 w 6373761"/>
                <a:gd name="connsiteY8" fmla="*/ 6800200 h 6874714"/>
                <a:gd name="connsiteX9" fmla="*/ 5149855 w 6373761"/>
                <a:gd name="connsiteY9" fmla="*/ 6707667 h 6874714"/>
                <a:gd name="connsiteX10" fmla="*/ 5431866 w 6373761"/>
                <a:gd name="connsiteY10" fmla="*/ 6506210 h 6874714"/>
                <a:gd name="connsiteX11" fmla="*/ 5571036 w 6373761"/>
                <a:gd name="connsiteY11" fmla="*/ 6399557 h 6874714"/>
                <a:gd name="connsiteX12" fmla="*/ 5711649 w 6373761"/>
                <a:gd name="connsiteY12" fmla="*/ 6288912 h 6874714"/>
                <a:gd name="connsiteX13" fmla="*/ 6276589 w 6373761"/>
                <a:gd name="connsiteY13" fmla="*/ 5852379 h 6874714"/>
                <a:gd name="connsiteX14" fmla="*/ 3975975 w 6373761"/>
                <a:gd name="connsiteY14" fmla="*/ 263 h 6874714"/>
                <a:gd name="connsiteX15" fmla="*/ 4350473 w 6373761"/>
                <a:gd name="connsiteY15" fmla="*/ 24963 h 6874714"/>
                <a:gd name="connsiteX16" fmla="*/ 5077909 w 6373761"/>
                <a:gd name="connsiteY16" fmla="*/ 189450 h 6874714"/>
                <a:gd name="connsiteX17" fmla="*/ 5746507 w 6373761"/>
                <a:gd name="connsiteY17" fmla="*/ 505804 h 6874714"/>
                <a:gd name="connsiteX18" fmla="*/ 6322456 w 6373761"/>
                <a:gd name="connsiteY18" fmla="*/ 956633 h 6874714"/>
                <a:gd name="connsiteX19" fmla="*/ 6373761 w 6373761"/>
                <a:gd name="connsiteY19" fmla="*/ 1011863 h 6874714"/>
                <a:gd name="connsiteX20" fmla="*/ 6373761 w 6373761"/>
                <a:gd name="connsiteY20" fmla="*/ 1185075 h 6874714"/>
                <a:gd name="connsiteX21" fmla="*/ 6359489 w 6373761"/>
                <a:gd name="connsiteY21" fmla="*/ 1169497 h 6874714"/>
                <a:gd name="connsiteX22" fmla="*/ 6233869 w 6373761"/>
                <a:gd name="connsiteY22" fmla="*/ 1047442 h 6874714"/>
                <a:gd name="connsiteX23" fmla="*/ 5961423 w 6373761"/>
                <a:gd name="connsiteY23" fmla="*/ 827953 h 6874714"/>
                <a:gd name="connsiteX24" fmla="*/ 5663555 w 6373761"/>
                <a:gd name="connsiteY24" fmla="*/ 645304 h 6874714"/>
                <a:gd name="connsiteX25" fmla="*/ 5013827 w 6373761"/>
                <a:gd name="connsiteY25" fmla="*/ 397863 h 6874714"/>
                <a:gd name="connsiteX26" fmla="*/ 4327409 w 6373761"/>
                <a:gd name="connsiteY26" fmla="*/ 302545 h 6874714"/>
                <a:gd name="connsiteX27" fmla="*/ 3639939 w 6373761"/>
                <a:gd name="connsiteY27" fmla="*/ 338868 h 6874714"/>
                <a:gd name="connsiteX28" fmla="*/ 3302495 w 6373761"/>
                <a:gd name="connsiteY28" fmla="*/ 403659 h 6874714"/>
                <a:gd name="connsiteX29" fmla="*/ 2971604 w 6373761"/>
                <a:gd name="connsiteY29" fmla="*/ 496273 h 6874714"/>
                <a:gd name="connsiteX30" fmla="*/ 2648706 w 6373761"/>
                <a:gd name="connsiteY30" fmla="*/ 614389 h 6874714"/>
                <a:gd name="connsiteX31" fmla="*/ 2335374 w 6373761"/>
                <a:gd name="connsiteY31" fmla="*/ 757109 h 6874714"/>
                <a:gd name="connsiteX32" fmla="*/ 1741342 w 6373761"/>
                <a:gd name="connsiteY32" fmla="*/ 1107725 h 6874714"/>
                <a:gd name="connsiteX33" fmla="*/ 1600861 w 6373761"/>
                <a:gd name="connsiteY33" fmla="*/ 1208710 h 6874714"/>
                <a:gd name="connsiteX34" fmla="*/ 1531799 w 6373761"/>
                <a:gd name="connsiteY34" fmla="*/ 1260879 h 6874714"/>
                <a:gd name="connsiteX35" fmla="*/ 1463655 w 6373761"/>
                <a:gd name="connsiteY35" fmla="*/ 1314333 h 6874714"/>
                <a:gd name="connsiteX36" fmla="*/ 1200777 w 6373761"/>
                <a:gd name="connsiteY36" fmla="*/ 1541166 h 6874714"/>
                <a:gd name="connsiteX37" fmla="*/ 731501 w 6373761"/>
                <a:gd name="connsiteY37" fmla="*/ 2055754 h 6874714"/>
                <a:gd name="connsiteX38" fmla="*/ 531393 w 6373761"/>
                <a:gd name="connsiteY38" fmla="*/ 2342739 h 6874714"/>
                <a:gd name="connsiteX39" fmla="*/ 361033 w 6373761"/>
                <a:gd name="connsiteY39" fmla="*/ 2649046 h 6874714"/>
                <a:gd name="connsiteX40" fmla="*/ 323292 w 6373761"/>
                <a:gd name="connsiteY40" fmla="*/ 2728263 h 6874714"/>
                <a:gd name="connsiteX41" fmla="*/ 304945 w 6373761"/>
                <a:gd name="connsiteY41" fmla="*/ 2768193 h 6874714"/>
                <a:gd name="connsiteX42" fmla="*/ 287516 w 6373761"/>
                <a:gd name="connsiteY42" fmla="*/ 2808510 h 6874714"/>
                <a:gd name="connsiteX43" fmla="*/ 254230 w 6373761"/>
                <a:gd name="connsiteY43" fmla="*/ 2889788 h 6874714"/>
                <a:gd name="connsiteX44" fmla="*/ 223042 w 6373761"/>
                <a:gd name="connsiteY44" fmla="*/ 2971968 h 6874714"/>
                <a:gd name="connsiteX45" fmla="*/ 121611 w 6373761"/>
                <a:gd name="connsiteY45" fmla="*/ 3308544 h 6874714"/>
                <a:gd name="connsiteX46" fmla="*/ 39314 w 6373761"/>
                <a:gd name="connsiteY46" fmla="*/ 4005912 h 6874714"/>
                <a:gd name="connsiteX47" fmla="*/ 73910 w 6373761"/>
                <a:gd name="connsiteY47" fmla="*/ 4354081 h 6874714"/>
                <a:gd name="connsiteX48" fmla="*/ 179534 w 6373761"/>
                <a:gd name="connsiteY48" fmla="*/ 4687050 h 6874714"/>
                <a:gd name="connsiteX49" fmla="*/ 215964 w 6373761"/>
                <a:gd name="connsiteY49" fmla="*/ 4766654 h 6874714"/>
                <a:gd name="connsiteX50" fmla="*/ 256457 w 6373761"/>
                <a:gd name="connsiteY50" fmla="*/ 4844455 h 6874714"/>
                <a:gd name="connsiteX51" fmla="*/ 346225 w 6373761"/>
                <a:gd name="connsiteY51" fmla="*/ 4995290 h 6874714"/>
                <a:gd name="connsiteX52" fmla="*/ 445296 w 6373761"/>
                <a:gd name="connsiteY52" fmla="*/ 5140971 h 6874714"/>
                <a:gd name="connsiteX53" fmla="*/ 551443 w 6373761"/>
                <a:gd name="connsiteY53" fmla="*/ 5282531 h 6874714"/>
                <a:gd name="connsiteX54" fmla="*/ 772387 w 6373761"/>
                <a:gd name="connsiteY54" fmla="*/ 5562561 h 6874714"/>
                <a:gd name="connsiteX55" fmla="*/ 882858 w 6373761"/>
                <a:gd name="connsiteY55" fmla="*/ 5704507 h 6874714"/>
                <a:gd name="connsiteX56" fmla="*/ 990316 w 6373761"/>
                <a:gd name="connsiteY56" fmla="*/ 5848258 h 6874714"/>
                <a:gd name="connsiteX57" fmla="*/ 1097774 w 6373761"/>
                <a:gd name="connsiteY57" fmla="*/ 5987114 h 6874714"/>
                <a:gd name="connsiteX58" fmla="*/ 1210080 w 6373761"/>
                <a:gd name="connsiteY58" fmla="*/ 6121203 h 6874714"/>
                <a:gd name="connsiteX59" fmla="*/ 1448192 w 6373761"/>
                <a:gd name="connsiteY59" fmla="*/ 6374054 h 6874714"/>
                <a:gd name="connsiteX60" fmla="*/ 1982991 w 6373761"/>
                <a:gd name="connsiteY60" fmla="*/ 6796158 h 6874714"/>
                <a:gd name="connsiteX61" fmla="*/ 2118475 w 6373761"/>
                <a:gd name="connsiteY61" fmla="*/ 6874714 h 6874714"/>
                <a:gd name="connsiteX62" fmla="*/ 1569874 w 6373761"/>
                <a:gd name="connsiteY62" fmla="*/ 6874714 h 6874714"/>
                <a:gd name="connsiteX63" fmla="*/ 1507802 w 6373761"/>
                <a:gd name="connsiteY63" fmla="*/ 6817815 h 6874714"/>
                <a:gd name="connsiteX64" fmla="*/ 1256865 w 6373761"/>
                <a:gd name="connsiteY64" fmla="*/ 6543437 h 6874714"/>
                <a:gd name="connsiteX65" fmla="*/ 1038410 w 6373761"/>
                <a:gd name="connsiteY65" fmla="*/ 6248722 h 6874714"/>
                <a:gd name="connsiteX66" fmla="*/ 845380 w 6373761"/>
                <a:gd name="connsiteY66" fmla="*/ 5941386 h 6874714"/>
                <a:gd name="connsiteX67" fmla="*/ 755351 w 6373761"/>
                <a:gd name="connsiteY67" fmla="*/ 5788877 h 6874714"/>
                <a:gd name="connsiteX68" fmla="*/ 661784 w 6373761"/>
                <a:gd name="connsiteY68" fmla="*/ 5638944 h 6874714"/>
                <a:gd name="connsiteX69" fmla="*/ 466525 w 6373761"/>
                <a:gd name="connsiteY69" fmla="*/ 5340366 h 6874714"/>
                <a:gd name="connsiteX70" fmla="*/ 370992 w 6373761"/>
                <a:gd name="connsiteY70" fmla="*/ 5188502 h 6874714"/>
                <a:gd name="connsiteX71" fmla="*/ 280046 w 6373761"/>
                <a:gd name="connsiteY71" fmla="*/ 5033287 h 6874714"/>
                <a:gd name="connsiteX72" fmla="*/ 126853 w 6373761"/>
                <a:gd name="connsiteY72" fmla="*/ 4707660 h 6874714"/>
                <a:gd name="connsiteX73" fmla="*/ 30272 w 6373761"/>
                <a:gd name="connsiteY73" fmla="*/ 4362068 h 6874714"/>
                <a:gd name="connsiteX74" fmla="*/ 0 w 6373761"/>
                <a:gd name="connsiteY74" fmla="*/ 4005912 h 6874714"/>
                <a:gd name="connsiteX75" fmla="*/ 270480 w 6373761"/>
                <a:gd name="connsiteY75" fmla="*/ 2610532 h 6874714"/>
                <a:gd name="connsiteX76" fmla="*/ 415942 w 6373761"/>
                <a:gd name="connsiteY76" fmla="*/ 2280526 h 6874714"/>
                <a:gd name="connsiteX77" fmla="*/ 590102 w 6373761"/>
                <a:gd name="connsiteY77" fmla="*/ 1962626 h 6874714"/>
                <a:gd name="connsiteX78" fmla="*/ 1020719 w 6373761"/>
                <a:gd name="connsiteY78" fmla="*/ 1373070 h 6874714"/>
                <a:gd name="connsiteX79" fmla="*/ 1275080 w 6373761"/>
                <a:gd name="connsiteY79" fmla="*/ 1107081 h 6874714"/>
                <a:gd name="connsiteX80" fmla="*/ 1342437 w 6373761"/>
                <a:gd name="connsiteY80" fmla="*/ 1043965 h 6874714"/>
                <a:gd name="connsiteX81" fmla="*/ 1411106 w 6373761"/>
                <a:gd name="connsiteY81" fmla="*/ 982138 h 6874714"/>
                <a:gd name="connsiteX82" fmla="*/ 1553029 w 6373761"/>
                <a:gd name="connsiteY82" fmla="*/ 863376 h 6874714"/>
                <a:gd name="connsiteX83" fmla="*/ 2173401 w 6373761"/>
                <a:gd name="connsiteY83" fmla="*/ 454409 h 6874714"/>
                <a:gd name="connsiteX84" fmla="*/ 3599708 w 6373761"/>
                <a:gd name="connsiteY84" fmla="*/ 16332 h 6874714"/>
                <a:gd name="connsiteX85" fmla="*/ 3975975 w 6373761"/>
                <a:gd name="connsiteY85" fmla="*/ 263 h 6874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6373761" h="6874714">
                  <a:moveTo>
                    <a:pt x="6373761" y="5771297"/>
                  </a:moveTo>
                  <a:lnTo>
                    <a:pt x="6373761" y="6247960"/>
                  </a:lnTo>
                  <a:lnTo>
                    <a:pt x="6235932" y="6361930"/>
                  </a:lnTo>
                  <a:cubicBezTo>
                    <a:pt x="6143250" y="6437460"/>
                    <a:pt x="6051059" y="6512200"/>
                    <a:pt x="5960375" y="6587489"/>
                  </a:cubicBezTo>
                  <a:lnTo>
                    <a:pt x="5822907" y="6701871"/>
                  </a:lnTo>
                  <a:cubicBezTo>
                    <a:pt x="5776123" y="6740385"/>
                    <a:pt x="5729079" y="6778899"/>
                    <a:pt x="5681115" y="6816896"/>
                  </a:cubicBezTo>
                  <a:lnTo>
                    <a:pt x="5604096" y="6874714"/>
                  </a:lnTo>
                  <a:lnTo>
                    <a:pt x="4878485" y="6874714"/>
                  </a:lnTo>
                  <a:lnTo>
                    <a:pt x="5006014" y="6800200"/>
                  </a:lnTo>
                  <a:cubicBezTo>
                    <a:pt x="5054354" y="6770429"/>
                    <a:pt x="5102285" y="6739483"/>
                    <a:pt x="5149855" y="6707667"/>
                  </a:cubicBezTo>
                  <a:cubicBezTo>
                    <a:pt x="5244993" y="6643906"/>
                    <a:pt x="5338561" y="6576025"/>
                    <a:pt x="5431866" y="6506210"/>
                  </a:cubicBezTo>
                  <a:cubicBezTo>
                    <a:pt x="5478386" y="6471304"/>
                    <a:pt x="5524777" y="6435495"/>
                    <a:pt x="5571036" y="6399557"/>
                  </a:cubicBezTo>
                  <a:lnTo>
                    <a:pt x="5711649" y="6288912"/>
                  </a:lnTo>
                  <a:cubicBezTo>
                    <a:pt x="5902059" y="6140395"/>
                    <a:pt x="6093257" y="5998320"/>
                    <a:pt x="6276589" y="5852379"/>
                  </a:cubicBezTo>
                  <a:close/>
                  <a:moveTo>
                    <a:pt x="3975975" y="263"/>
                  </a:moveTo>
                  <a:cubicBezTo>
                    <a:pt x="4101550" y="1809"/>
                    <a:pt x="4226830" y="10149"/>
                    <a:pt x="4350473" y="24963"/>
                  </a:cubicBezTo>
                  <a:cubicBezTo>
                    <a:pt x="4598149" y="54846"/>
                    <a:pt x="4842943" y="108687"/>
                    <a:pt x="5077909" y="189450"/>
                  </a:cubicBezTo>
                  <a:cubicBezTo>
                    <a:pt x="5312876" y="269955"/>
                    <a:pt x="5537357" y="376867"/>
                    <a:pt x="5746507" y="505804"/>
                  </a:cubicBezTo>
                  <a:cubicBezTo>
                    <a:pt x="5955527" y="634999"/>
                    <a:pt x="6148688" y="786864"/>
                    <a:pt x="6322456" y="956633"/>
                  </a:cubicBezTo>
                  <a:lnTo>
                    <a:pt x="6373761" y="1011863"/>
                  </a:lnTo>
                  <a:lnTo>
                    <a:pt x="6373761" y="1185075"/>
                  </a:lnTo>
                  <a:lnTo>
                    <a:pt x="6359489" y="1169497"/>
                  </a:lnTo>
                  <a:cubicBezTo>
                    <a:pt x="6318811" y="1127602"/>
                    <a:pt x="6276917" y="1086890"/>
                    <a:pt x="6233869" y="1047442"/>
                  </a:cubicBezTo>
                  <a:cubicBezTo>
                    <a:pt x="6147509" y="968870"/>
                    <a:pt x="6056431" y="895448"/>
                    <a:pt x="5961423" y="827953"/>
                  </a:cubicBezTo>
                  <a:cubicBezTo>
                    <a:pt x="5865891" y="761102"/>
                    <a:pt x="5766688" y="699403"/>
                    <a:pt x="5663555" y="645304"/>
                  </a:cubicBezTo>
                  <a:cubicBezTo>
                    <a:pt x="5457943" y="535816"/>
                    <a:pt x="5238703" y="453894"/>
                    <a:pt x="5013827" y="397863"/>
                  </a:cubicBezTo>
                  <a:cubicBezTo>
                    <a:pt x="4788953" y="341703"/>
                    <a:pt x="4558442" y="310917"/>
                    <a:pt x="4327409" y="302545"/>
                  </a:cubicBezTo>
                  <a:cubicBezTo>
                    <a:pt x="4096111" y="293012"/>
                    <a:pt x="3867174" y="305893"/>
                    <a:pt x="3639939" y="338868"/>
                  </a:cubicBezTo>
                  <a:cubicBezTo>
                    <a:pt x="3526585" y="355999"/>
                    <a:pt x="3413885" y="377254"/>
                    <a:pt x="3302495" y="403659"/>
                  </a:cubicBezTo>
                  <a:cubicBezTo>
                    <a:pt x="3191107" y="430451"/>
                    <a:pt x="3080634" y="460978"/>
                    <a:pt x="2971604" y="496273"/>
                  </a:cubicBezTo>
                  <a:cubicBezTo>
                    <a:pt x="2862573" y="531437"/>
                    <a:pt x="2754854" y="570852"/>
                    <a:pt x="2648706" y="614389"/>
                  </a:cubicBezTo>
                  <a:cubicBezTo>
                    <a:pt x="2542690" y="658056"/>
                    <a:pt x="2438114" y="705714"/>
                    <a:pt x="2335374" y="757109"/>
                  </a:cubicBezTo>
                  <a:cubicBezTo>
                    <a:pt x="2129894" y="859769"/>
                    <a:pt x="1931228" y="976855"/>
                    <a:pt x="1741342" y="1107725"/>
                  </a:cubicBezTo>
                  <a:cubicBezTo>
                    <a:pt x="1694035" y="1140571"/>
                    <a:pt x="1646858" y="1173933"/>
                    <a:pt x="1600861" y="1208710"/>
                  </a:cubicBezTo>
                  <a:cubicBezTo>
                    <a:pt x="1577535" y="1225713"/>
                    <a:pt x="1554732" y="1243361"/>
                    <a:pt x="1531799" y="1260879"/>
                  </a:cubicBezTo>
                  <a:cubicBezTo>
                    <a:pt x="1508735" y="1278267"/>
                    <a:pt x="1486064" y="1296171"/>
                    <a:pt x="1463655" y="1314333"/>
                  </a:cubicBezTo>
                  <a:cubicBezTo>
                    <a:pt x="1373627" y="1386853"/>
                    <a:pt x="1285564" y="1462077"/>
                    <a:pt x="1200777" y="1541166"/>
                  </a:cubicBezTo>
                  <a:cubicBezTo>
                    <a:pt x="1030810" y="1698827"/>
                    <a:pt x="873161" y="1870785"/>
                    <a:pt x="731501" y="2055754"/>
                  </a:cubicBezTo>
                  <a:cubicBezTo>
                    <a:pt x="660734" y="2148239"/>
                    <a:pt x="593771" y="2243944"/>
                    <a:pt x="531393" y="2342739"/>
                  </a:cubicBezTo>
                  <a:cubicBezTo>
                    <a:pt x="470063" y="2442050"/>
                    <a:pt x="412140" y="2543810"/>
                    <a:pt x="361033" y="2649046"/>
                  </a:cubicBezTo>
                  <a:cubicBezTo>
                    <a:pt x="347798" y="2675194"/>
                    <a:pt x="335479" y="2701728"/>
                    <a:pt x="323292" y="2728263"/>
                  </a:cubicBezTo>
                  <a:lnTo>
                    <a:pt x="304945" y="2768193"/>
                  </a:lnTo>
                  <a:lnTo>
                    <a:pt x="287516" y="2808510"/>
                  </a:lnTo>
                  <a:cubicBezTo>
                    <a:pt x="276115" y="2835432"/>
                    <a:pt x="264583" y="2862352"/>
                    <a:pt x="254230" y="2889788"/>
                  </a:cubicBezTo>
                  <a:cubicBezTo>
                    <a:pt x="243877" y="2917224"/>
                    <a:pt x="232477" y="2944274"/>
                    <a:pt x="223042" y="2971968"/>
                  </a:cubicBezTo>
                  <a:cubicBezTo>
                    <a:pt x="182679" y="3081970"/>
                    <a:pt x="148475" y="3194291"/>
                    <a:pt x="121611" y="3308544"/>
                  </a:cubicBezTo>
                  <a:cubicBezTo>
                    <a:pt x="67096" y="3536534"/>
                    <a:pt x="39183" y="3771224"/>
                    <a:pt x="39314" y="4005912"/>
                  </a:cubicBezTo>
                  <a:cubicBezTo>
                    <a:pt x="39969" y="4122871"/>
                    <a:pt x="51109" y="4239571"/>
                    <a:pt x="73910" y="4354081"/>
                  </a:cubicBezTo>
                  <a:cubicBezTo>
                    <a:pt x="97892" y="4468334"/>
                    <a:pt x="132619" y="4580140"/>
                    <a:pt x="179534" y="4687050"/>
                  </a:cubicBezTo>
                  <a:cubicBezTo>
                    <a:pt x="190673" y="4713972"/>
                    <a:pt x="203647" y="4740249"/>
                    <a:pt x="215964" y="4766654"/>
                  </a:cubicBezTo>
                  <a:cubicBezTo>
                    <a:pt x="229332" y="4792674"/>
                    <a:pt x="242043" y="4818950"/>
                    <a:pt x="256457" y="4844455"/>
                  </a:cubicBezTo>
                  <a:cubicBezTo>
                    <a:pt x="283978" y="4895978"/>
                    <a:pt x="314642" y="4945956"/>
                    <a:pt x="346225" y="4995290"/>
                  </a:cubicBezTo>
                  <a:cubicBezTo>
                    <a:pt x="377676" y="5044752"/>
                    <a:pt x="411355" y="5092926"/>
                    <a:pt x="445296" y="5140971"/>
                  </a:cubicBezTo>
                  <a:cubicBezTo>
                    <a:pt x="479760" y="5188630"/>
                    <a:pt x="515537" y="5235645"/>
                    <a:pt x="551443" y="5282531"/>
                  </a:cubicBezTo>
                  <a:cubicBezTo>
                    <a:pt x="623387" y="5376434"/>
                    <a:pt x="698608" y="5468402"/>
                    <a:pt x="772387" y="5562561"/>
                  </a:cubicBezTo>
                  <a:cubicBezTo>
                    <a:pt x="809472" y="5609448"/>
                    <a:pt x="846428" y="5656719"/>
                    <a:pt x="882858" y="5704507"/>
                  </a:cubicBezTo>
                  <a:cubicBezTo>
                    <a:pt x="919159" y="5751909"/>
                    <a:pt x="955196" y="5802273"/>
                    <a:pt x="990316" y="5848258"/>
                  </a:cubicBezTo>
                  <a:cubicBezTo>
                    <a:pt x="1025175" y="5895402"/>
                    <a:pt x="1061736" y="5941129"/>
                    <a:pt x="1097774" y="5987114"/>
                  </a:cubicBezTo>
                  <a:cubicBezTo>
                    <a:pt x="1134860" y="6032326"/>
                    <a:pt x="1171684" y="6077536"/>
                    <a:pt x="1210080" y="6121203"/>
                  </a:cubicBezTo>
                  <a:cubicBezTo>
                    <a:pt x="1286350" y="6209051"/>
                    <a:pt x="1365632" y="6293677"/>
                    <a:pt x="1448192" y="6374054"/>
                  </a:cubicBezTo>
                  <a:cubicBezTo>
                    <a:pt x="1613572" y="6534420"/>
                    <a:pt x="1792057" y="6677526"/>
                    <a:pt x="1982991" y="6796158"/>
                  </a:cubicBezTo>
                  <a:lnTo>
                    <a:pt x="2118475" y="6874714"/>
                  </a:lnTo>
                  <a:lnTo>
                    <a:pt x="1569874" y="6874714"/>
                  </a:lnTo>
                  <a:lnTo>
                    <a:pt x="1507802" y="6817815"/>
                  </a:lnTo>
                  <a:cubicBezTo>
                    <a:pt x="1418412" y="6730595"/>
                    <a:pt x="1334903" y="6638562"/>
                    <a:pt x="1256865" y="6543437"/>
                  </a:cubicBezTo>
                  <a:cubicBezTo>
                    <a:pt x="1179155" y="6447861"/>
                    <a:pt x="1106817" y="6349194"/>
                    <a:pt x="1038410" y="6248722"/>
                  </a:cubicBezTo>
                  <a:cubicBezTo>
                    <a:pt x="969873" y="6148253"/>
                    <a:pt x="905922" y="6045592"/>
                    <a:pt x="845380" y="5941386"/>
                  </a:cubicBezTo>
                  <a:cubicBezTo>
                    <a:pt x="814453" y="5888704"/>
                    <a:pt x="786147" y="5839370"/>
                    <a:pt x="755351" y="5788877"/>
                  </a:cubicBezTo>
                  <a:cubicBezTo>
                    <a:pt x="724817" y="5738771"/>
                    <a:pt x="693760" y="5688665"/>
                    <a:pt x="661784" y="5638944"/>
                  </a:cubicBezTo>
                  <a:lnTo>
                    <a:pt x="466525" y="5340366"/>
                  </a:lnTo>
                  <a:cubicBezTo>
                    <a:pt x="434156" y="5290131"/>
                    <a:pt x="402181" y="5239639"/>
                    <a:pt x="370992" y="5188502"/>
                  </a:cubicBezTo>
                  <a:cubicBezTo>
                    <a:pt x="339803" y="5137364"/>
                    <a:pt x="308876" y="5086099"/>
                    <a:pt x="280046" y="5033287"/>
                  </a:cubicBezTo>
                  <a:cubicBezTo>
                    <a:pt x="222255" y="4928179"/>
                    <a:pt x="169181" y="4819982"/>
                    <a:pt x="126853" y="4707660"/>
                  </a:cubicBezTo>
                  <a:cubicBezTo>
                    <a:pt x="83739" y="4595725"/>
                    <a:pt x="51764" y="4479670"/>
                    <a:pt x="30272" y="4362068"/>
                  </a:cubicBezTo>
                  <a:cubicBezTo>
                    <a:pt x="9698" y="4244466"/>
                    <a:pt x="0" y="4125060"/>
                    <a:pt x="0" y="4005912"/>
                  </a:cubicBezTo>
                  <a:cubicBezTo>
                    <a:pt x="1704" y="3530867"/>
                    <a:pt x="95140" y="3057110"/>
                    <a:pt x="270480" y="2610532"/>
                  </a:cubicBezTo>
                  <a:cubicBezTo>
                    <a:pt x="314511" y="2498984"/>
                    <a:pt x="362212" y="2388466"/>
                    <a:pt x="415942" y="2280526"/>
                  </a:cubicBezTo>
                  <a:cubicBezTo>
                    <a:pt x="468884" y="2172197"/>
                    <a:pt x="527199" y="2066188"/>
                    <a:pt x="590102" y="1962626"/>
                  </a:cubicBezTo>
                  <a:cubicBezTo>
                    <a:pt x="716037" y="1755631"/>
                    <a:pt x="859794" y="1557653"/>
                    <a:pt x="1020719" y="1373070"/>
                  </a:cubicBezTo>
                  <a:cubicBezTo>
                    <a:pt x="1101575" y="1281101"/>
                    <a:pt x="1185969" y="1191838"/>
                    <a:pt x="1275080" y="1107081"/>
                  </a:cubicBezTo>
                  <a:cubicBezTo>
                    <a:pt x="1297227" y="1085699"/>
                    <a:pt x="1319504" y="1064575"/>
                    <a:pt x="1342437" y="1043965"/>
                  </a:cubicBezTo>
                  <a:cubicBezTo>
                    <a:pt x="1365240" y="1023226"/>
                    <a:pt x="1387648" y="1002102"/>
                    <a:pt x="1411106" y="982138"/>
                  </a:cubicBezTo>
                  <a:cubicBezTo>
                    <a:pt x="1457497" y="941563"/>
                    <a:pt x="1505065" y="902276"/>
                    <a:pt x="1553029" y="863376"/>
                  </a:cubicBezTo>
                  <a:cubicBezTo>
                    <a:pt x="1745798" y="708806"/>
                    <a:pt x="1954030" y="571882"/>
                    <a:pt x="2173401" y="454409"/>
                  </a:cubicBezTo>
                  <a:cubicBezTo>
                    <a:pt x="2612013" y="219334"/>
                    <a:pt x="3099505" y="65666"/>
                    <a:pt x="3599708" y="16332"/>
                  </a:cubicBezTo>
                  <a:cubicBezTo>
                    <a:pt x="3724530" y="3966"/>
                    <a:pt x="3850400" y="-1283"/>
                    <a:pt x="3975975" y="26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61023DD2-2E6F-4419-B404-80F08460BE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65276" y="313387"/>
              <a:ext cx="6326724" cy="6561326"/>
            </a:xfrm>
            <a:custGeom>
              <a:avLst/>
              <a:gdLst>
                <a:gd name="connsiteX0" fmla="*/ 6326724 w 6326724"/>
                <a:gd name="connsiteY0" fmla="*/ 5020808 h 6561326"/>
                <a:gd name="connsiteX1" fmla="*/ 6326724 w 6326724"/>
                <a:gd name="connsiteY1" fmla="*/ 5698632 h 6561326"/>
                <a:gd name="connsiteX2" fmla="*/ 6067438 w 6326724"/>
                <a:gd name="connsiteY2" fmla="*/ 5902509 h 6561326"/>
                <a:gd name="connsiteX3" fmla="*/ 5799974 w 6326724"/>
                <a:gd name="connsiteY3" fmla="*/ 6102017 h 6561326"/>
                <a:gd name="connsiteX4" fmla="*/ 5665258 w 6326724"/>
                <a:gd name="connsiteY4" fmla="*/ 6202100 h 6561326"/>
                <a:gd name="connsiteX5" fmla="*/ 5526873 w 6326724"/>
                <a:gd name="connsiteY5" fmla="*/ 6302828 h 6561326"/>
                <a:gd name="connsiteX6" fmla="*/ 5385080 w 6326724"/>
                <a:gd name="connsiteY6" fmla="*/ 6402268 h 6561326"/>
                <a:gd name="connsiteX7" fmla="*/ 5238833 w 6326724"/>
                <a:gd name="connsiteY7" fmla="*/ 6498875 h 6561326"/>
                <a:gd name="connsiteX8" fmla="*/ 5138040 w 6326724"/>
                <a:gd name="connsiteY8" fmla="*/ 6561326 h 6561326"/>
                <a:gd name="connsiteX9" fmla="*/ 3946072 w 6326724"/>
                <a:gd name="connsiteY9" fmla="*/ 6561326 h 6561326"/>
                <a:gd name="connsiteX10" fmla="*/ 3976009 w 6326724"/>
                <a:gd name="connsiteY10" fmla="*/ 6555242 h 6561326"/>
                <a:gd name="connsiteX11" fmla="*/ 4404855 w 6326724"/>
                <a:gd name="connsiteY11" fmla="*/ 6399048 h 6561326"/>
                <a:gd name="connsiteX12" fmla="*/ 4938868 w 6326724"/>
                <a:gd name="connsiteY12" fmla="*/ 6072132 h 6561326"/>
                <a:gd name="connsiteX13" fmla="*/ 5068342 w 6326724"/>
                <a:gd name="connsiteY13" fmla="*/ 5976042 h 6561326"/>
                <a:gd name="connsiteX14" fmla="*/ 5197816 w 6326724"/>
                <a:gd name="connsiteY14" fmla="*/ 5876730 h 6561326"/>
                <a:gd name="connsiteX15" fmla="*/ 5460039 w 6326724"/>
                <a:gd name="connsiteY15" fmla="*/ 5670637 h 6561326"/>
                <a:gd name="connsiteX16" fmla="*/ 5999033 w 6326724"/>
                <a:gd name="connsiteY16" fmla="*/ 5271718 h 6561326"/>
                <a:gd name="connsiteX17" fmla="*/ 6258766 w 6326724"/>
                <a:gd name="connsiteY17" fmla="*/ 5077603 h 6561326"/>
                <a:gd name="connsiteX18" fmla="*/ 4139342 w 6326724"/>
                <a:gd name="connsiteY18" fmla="*/ 440 h 6561326"/>
                <a:gd name="connsiteX19" fmla="*/ 4315744 w 6326724"/>
                <a:gd name="connsiteY19" fmla="*/ 6808 h 6561326"/>
                <a:gd name="connsiteX20" fmla="*/ 5015400 w 6326724"/>
                <a:gd name="connsiteY20" fmla="*/ 113591 h 6561326"/>
                <a:gd name="connsiteX21" fmla="*/ 5681114 w 6326724"/>
                <a:gd name="connsiteY21" fmla="*/ 361418 h 6561326"/>
                <a:gd name="connsiteX22" fmla="*/ 6270952 w 6326724"/>
                <a:gd name="connsiteY22" fmla="*/ 755441 h 6561326"/>
                <a:gd name="connsiteX23" fmla="*/ 6326724 w 6326724"/>
                <a:gd name="connsiteY23" fmla="*/ 807432 h 6561326"/>
                <a:gd name="connsiteX24" fmla="*/ 6326724 w 6326724"/>
                <a:gd name="connsiteY24" fmla="*/ 1231565 h 6561326"/>
                <a:gd name="connsiteX25" fmla="*/ 6302093 w 6326724"/>
                <a:gd name="connsiteY25" fmla="*/ 1203002 h 6561326"/>
                <a:gd name="connsiteX26" fmla="*/ 6066914 w 6326724"/>
                <a:gd name="connsiteY26" fmla="*/ 989616 h 6561326"/>
                <a:gd name="connsiteX27" fmla="*/ 5533688 w 6326724"/>
                <a:gd name="connsiteY27" fmla="*/ 647242 h 6561326"/>
                <a:gd name="connsiteX28" fmla="*/ 4933626 w 6326724"/>
                <a:gd name="connsiteY28" fmla="*/ 432262 h 6561326"/>
                <a:gd name="connsiteX29" fmla="*/ 4296873 w 6326724"/>
                <a:gd name="connsiteY29" fmla="*/ 343126 h 6561326"/>
                <a:gd name="connsiteX30" fmla="*/ 3651602 w 6326724"/>
                <a:gd name="connsiteY30" fmla="*/ 365797 h 6561326"/>
                <a:gd name="connsiteX31" fmla="*/ 3018256 w 6326724"/>
                <a:gd name="connsiteY31" fmla="*/ 496666 h 6561326"/>
                <a:gd name="connsiteX32" fmla="*/ 2412429 w 6326724"/>
                <a:gd name="connsiteY32" fmla="*/ 724399 h 6561326"/>
                <a:gd name="connsiteX33" fmla="*/ 1329857 w 6326724"/>
                <a:gd name="connsiteY33" fmla="*/ 1424086 h 6561326"/>
                <a:gd name="connsiteX34" fmla="*/ 887314 w 6326724"/>
                <a:gd name="connsiteY34" fmla="*/ 1891015 h 6561326"/>
                <a:gd name="connsiteX35" fmla="*/ 537420 w 6326724"/>
                <a:gd name="connsiteY35" fmla="*/ 2427245 h 6561326"/>
                <a:gd name="connsiteX36" fmla="*/ 299965 w 6326724"/>
                <a:gd name="connsiteY36" fmla="*/ 3020021 h 6561326"/>
                <a:gd name="connsiteX37" fmla="*/ 213606 w 6326724"/>
                <a:gd name="connsiteY37" fmla="*/ 3651953 h 6561326"/>
                <a:gd name="connsiteX38" fmla="*/ 250036 w 6326724"/>
                <a:gd name="connsiteY38" fmla="*/ 3961352 h 6561326"/>
                <a:gd name="connsiteX39" fmla="*/ 357625 w 6326724"/>
                <a:gd name="connsiteY39" fmla="*/ 4250783 h 6561326"/>
                <a:gd name="connsiteX40" fmla="*/ 432715 w 6326724"/>
                <a:gd name="connsiteY40" fmla="*/ 4387063 h 6561326"/>
                <a:gd name="connsiteX41" fmla="*/ 518943 w 6326724"/>
                <a:gd name="connsiteY41" fmla="*/ 4518962 h 6561326"/>
                <a:gd name="connsiteX42" fmla="*/ 718133 w 6326724"/>
                <a:gd name="connsiteY42" fmla="*/ 4773874 h 6561326"/>
                <a:gd name="connsiteX43" fmla="*/ 933704 w 6326724"/>
                <a:gd name="connsiteY43" fmla="*/ 5030717 h 6561326"/>
                <a:gd name="connsiteX44" fmla="*/ 1040900 w 6326724"/>
                <a:gd name="connsiteY44" fmla="*/ 5164806 h 6561326"/>
                <a:gd name="connsiteX45" fmla="*/ 1092401 w 6326724"/>
                <a:gd name="connsiteY45" fmla="*/ 5230628 h 6561326"/>
                <a:gd name="connsiteX46" fmla="*/ 1142854 w 6326724"/>
                <a:gd name="connsiteY46" fmla="*/ 5293615 h 6561326"/>
                <a:gd name="connsiteX47" fmla="*/ 1576354 w 6326724"/>
                <a:gd name="connsiteY47" fmla="*/ 5759128 h 6561326"/>
                <a:gd name="connsiteX48" fmla="*/ 1806865 w 6326724"/>
                <a:gd name="connsiteY48" fmla="*/ 5968571 h 6561326"/>
                <a:gd name="connsiteX49" fmla="*/ 2048253 w 6326724"/>
                <a:gd name="connsiteY49" fmla="*/ 6161654 h 6561326"/>
                <a:gd name="connsiteX50" fmla="*/ 2587506 w 6326724"/>
                <a:gd name="connsiteY50" fmla="*/ 6467059 h 6561326"/>
                <a:gd name="connsiteX51" fmla="*/ 2889176 w 6326724"/>
                <a:gd name="connsiteY51" fmla="*/ 6553360 h 6561326"/>
                <a:gd name="connsiteX52" fmla="*/ 2929698 w 6326724"/>
                <a:gd name="connsiteY52" fmla="*/ 6561326 h 6561326"/>
                <a:gd name="connsiteX53" fmla="*/ 1816374 w 6326724"/>
                <a:gd name="connsiteY53" fmla="*/ 6561326 h 6561326"/>
                <a:gd name="connsiteX54" fmla="*/ 1787601 w 6326724"/>
                <a:gd name="connsiteY54" fmla="*/ 6545761 h 6561326"/>
                <a:gd name="connsiteX55" fmla="*/ 1225544 w 6326724"/>
                <a:gd name="connsiteY55" fmla="*/ 6094158 h 6561326"/>
                <a:gd name="connsiteX56" fmla="*/ 997654 w 6326724"/>
                <a:gd name="connsiteY56" fmla="*/ 5822374 h 6561326"/>
                <a:gd name="connsiteX57" fmla="*/ 798596 w 6326724"/>
                <a:gd name="connsiteY57" fmla="*/ 5534615 h 6561326"/>
                <a:gd name="connsiteX58" fmla="*/ 752075 w 6326724"/>
                <a:gd name="connsiteY58" fmla="*/ 5461324 h 6561326"/>
                <a:gd name="connsiteX59" fmla="*/ 707650 w 6326724"/>
                <a:gd name="connsiteY59" fmla="*/ 5390221 h 6561326"/>
                <a:gd name="connsiteX60" fmla="*/ 619980 w 6326724"/>
                <a:gd name="connsiteY60" fmla="*/ 5252396 h 6561326"/>
                <a:gd name="connsiteX61" fmla="*/ 438349 w 6326724"/>
                <a:gd name="connsiteY61" fmla="*/ 4970822 h 6561326"/>
                <a:gd name="connsiteX62" fmla="*/ 261044 w 6326724"/>
                <a:gd name="connsiteY62" fmla="*/ 4673145 h 6561326"/>
                <a:gd name="connsiteX63" fmla="*/ 181107 w 6326724"/>
                <a:gd name="connsiteY63" fmla="*/ 4515356 h 6561326"/>
                <a:gd name="connsiteX64" fmla="*/ 113224 w 6326724"/>
                <a:gd name="connsiteY64" fmla="*/ 4350223 h 6561326"/>
                <a:gd name="connsiteX65" fmla="*/ 61199 w 6326724"/>
                <a:gd name="connsiteY65" fmla="*/ 4178908 h 6561326"/>
                <a:gd name="connsiteX66" fmla="*/ 41804 w 6326724"/>
                <a:gd name="connsiteY66" fmla="*/ 4091577 h 6561326"/>
                <a:gd name="connsiteX67" fmla="*/ 33287 w 6326724"/>
                <a:gd name="connsiteY67" fmla="*/ 4047781 h 6561326"/>
                <a:gd name="connsiteX68" fmla="*/ 26209 w 6326724"/>
                <a:gd name="connsiteY68" fmla="*/ 4003858 h 6561326"/>
                <a:gd name="connsiteX69" fmla="*/ 0 w 6326724"/>
                <a:gd name="connsiteY69" fmla="*/ 3651953 h 6561326"/>
                <a:gd name="connsiteX70" fmla="*/ 72731 w 6326724"/>
                <a:gd name="connsiteY70" fmla="*/ 2966307 h 6561326"/>
                <a:gd name="connsiteX71" fmla="*/ 291316 w 6326724"/>
                <a:gd name="connsiteY71" fmla="*/ 2309385 h 6561326"/>
                <a:gd name="connsiteX72" fmla="*/ 1110878 w 6326724"/>
                <a:gd name="connsiteY72" fmla="*/ 1193776 h 6561326"/>
                <a:gd name="connsiteX73" fmla="*/ 1654327 w 6326724"/>
                <a:gd name="connsiteY73" fmla="*/ 756730 h 6561326"/>
                <a:gd name="connsiteX74" fmla="*/ 2261727 w 6326724"/>
                <a:gd name="connsiteY74" fmla="*/ 409720 h 6561326"/>
                <a:gd name="connsiteX75" fmla="*/ 3610060 w 6326724"/>
                <a:gd name="connsiteY75" fmla="*/ 27032 h 6561326"/>
                <a:gd name="connsiteX76" fmla="*/ 4139342 w 6326724"/>
                <a:gd name="connsiteY76" fmla="*/ 440 h 6561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6326724" h="6561326">
                  <a:moveTo>
                    <a:pt x="6326724" y="5020808"/>
                  </a:moveTo>
                  <a:lnTo>
                    <a:pt x="6326724" y="5698632"/>
                  </a:lnTo>
                  <a:lnTo>
                    <a:pt x="6067438" y="5902509"/>
                  </a:lnTo>
                  <a:cubicBezTo>
                    <a:pt x="5977868" y="5970407"/>
                    <a:pt x="5888364" y="6036453"/>
                    <a:pt x="5799974" y="6102017"/>
                  </a:cubicBezTo>
                  <a:lnTo>
                    <a:pt x="5665258" y="6202100"/>
                  </a:lnTo>
                  <a:cubicBezTo>
                    <a:pt x="5619654" y="6235719"/>
                    <a:pt x="5573656" y="6269596"/>
                    <a:pt x="5526873" y="6302828"/>
                  </a:cubicBezTo>
                  <a:cubicBezTo>
                    <a:pt x="5480220" y="6336189"/>
                    <a:pt x="5433044" y="6369423"/>
                    <a:pt x="5385080" y="6402268"/>
                  </a:cubicBezTo>
                  <a:cubicBezTo>
                    <a:pt x="5336988" y="6434857"/>
                    <a:pt x="5288500" y="6467187"/>
                    <a:pt x="5238833" y="6498875"/>
                  </a:cubicBezTo>
                  <a:lnTo>
                    <a:pt x="5138040" y="6561326"/>
                  </a:lnTo>
                  <a:lnTo>
                    <a:pt x="3946072" y="6561326"/>
                  </a:lnTo>
                  <a:lnTo>
                    <a:pt x="3976009" y="6555242"/>
                  </a:lnTo>
                  <a:cubicBezTo>
                    <a:pt x="4123712" y="6519227"/>
                    <a:pt x="4266863" y="6466383"/>
                    <a:pt x="4404855" y="6399048"/>
                  </a:cubicBezTo>
                  <a:cubicBezTo>
                    <a:pt x="4589500" y="6310299"/>
                    <a:pt x="4765232" y="6196690"/>
                    <a:pt x="4938868" y="6072132"/>
                  </a:cubicBezTo>
                  <a:cubicBezTo>
                    <a:pt x="4982245" y="6041089"/>
                    <a:pt x="5025359" y="6008630"/>
                    <a:pt x="5068342" y="5976042"/>
                  </a:cubicBezTo>
                  <a:cubicBezTo>
                    <a:pt x="5111588" y="5943453"/>
                    <a:pt x="5154702" y="5910349"/>
                    <a:pt x="5197816" y="5876730"/>
                  </a:cubicBezTo>
                  <a:lnTo>
                    <a:pt x="5460039" y="5670637"/>
                  </a:lnTo>
                  <a:cubicBezTo>
                    <a:pt x="5639966" y="5530365"/>
                    <a:pt x="5821596" y="5399753"/>
                    <a:pt x="5999033" y="5271718"/>
                  </a:cubicBezTo>
                  <a:cubicBezTo>
                    <a:pt x="6087686" y="5207700"/>
                    <a:pt x="6174667" y="5143360"/>
                    <a:pt x="6258766" y="5077603"/>
                  </a:cubicBezTo>
                  <a:close/>
                  <a:moveTo>
                    <a:pt x="4139342" y="440"/>
                  </a:moveTo>
                  <a:cubicBezTo>
                    <a:pt x="4198237" y="1301"/>
                    <a:pt x="4257068" y="3427"/>
                    <a:pt x="4315744" y="6808"/>
                  </a:cubicBezTo>
                  <a:cubicBezTo>
                    <a:pt x="4550841" y="20849"/>
                    <a:pt x="4785806" y="55240"/>
                    <a:pt x="5015400" y="113591"/>
                  </a:cubicBezTo>
                  <a:cubicBezTo>
                    <a:pt x="5244992" y="171812"/>
                    <a:pt x="5469212" y="254249"/>
                    <a:pt x="5681114" y="361418"/>
                  </a:cubicBezTo>
                  <a:cubicBezTo>
                    <a:pt x="5892754" y="468586"/>
                    <a:pt x="6093124" y="599584"/>
                    <a:pt x="6270952" y="755441"/>
                  </a:cubicBezTo>
                  <a:lnTo>
                    <a:pt x="6326724" y="807432"/>
                  </a:lnTo>
                  <a:lnTo>
                    <a:pt x="6326724" y="1231565"/>
                  </a:lnTo>
                  <a:lnTo>
                    <a:pt x="6302093" y="1203002"/>
                  </a:lnTo>
                  <a:cubicBezTo>
                    <a:pt x="6227937" y="1127247"/>
                    <a:pt x="6149211" y="1056081"/>
                    <a:pt x="6066914" y="989616"/>
                  </a:cubicBezTo>
                  <a:cubicBezTo>
                    <a:pt x="5902714" y="856299"/>
                    <a:pt x="5724360" y="740371"/>
                    <a:pt x="5533688" y="647242"/>
                  </a:cubicBezTo>
                  <a:cubicBezTo>
                    <a:pt x="5343146" y="553857"/>
                    <a:pt x="5141466" y="482239"/>
                    <a:pt x="4933626" y="432262"/>
                  </a:cubicBezTo>
                  <a:cubicBezTo>
                    <a:pt x="4725788" y="382156"/>
                    <a:pt x="4512182" y="353303"/>
                    <a:pt x="4296873" y="343126"/>
                  </a:cubicBezTo>
                  <a:cubicBezTo>
                    <a:pt x="4081172" y="332435"/>
                    <a:pt x="3865732" y="339520"/>
                    <a:pt x="3651602" y="365797"/>
                  </a:cubicBezTo>
                  <a:cubicBezTo>
                    <a:pt x="3437604" y="392202"/>
                    <a:pt x="3225572" y="436384"/>
                    <a:pt x="3018256" y="496666"/>
                  </a:cubicBezTo>
                  <a:cubicBezTo>
                    <a:pt x="2810809" y="556691"/>
                    <a:pt x="2608474" y="634362"/>
                    <a:pt x="2412429" y="724399"/>
                  </a:cubicBezTo>
                  <a:cubicBezTo>
                    <a:pt x="2019160" y="902541"/>
                    <a:pt x="1651969" y="1138775"/>
                    <a:pt x="1329857" y="1424086"/>
                  </a:cubicBezTo>
                  <a:cubicBezTo>
                    <a:pt x="1169326" y="1567192"/>
                    <a:pt x="1020588" y="1723307"/>
                    <a:pt x="887314" y="1891015"/>
                  </a:cubicBezTo>
                  <a:cubicBezTo>
                    <a:pt x="753778" y="2058466"/>
                    <a:pt x="635967" y="2238026"/>
                    <a:pt x="537420" y="2427245"/>
                  </a:cubicBezTo>
                  <a:cubicBezTo>
                    <a:pt x="438874" y="2616335"/>
                    <a:pt x="356839" y="2814313"/>
                    <a:pt x="299965" y="3020021"/>
                  </a:cubicBezTo>
                  <a:cubicBezTo>
                    <a:pt x="242961" y="3225212"/>
                    <a:pt x="213474" y="3438518"/>
                    <a:pt x="213606" y="3651953"/>
                  </a:cubicBezTo>
                  <a:cubicBezTo>
                    <a:pt x="214785" y="3756804"/>
                    <a:pt x="225269" y="3860881"/>
                    <a:pt x="250036" y="3961352"/>
                  </a:cubicBezTo>
                  <a:cubicBezTo>
                    <a:pt x="274412" y="4061950"/>
                    <a:pt x="312284" y="4158171"/>
                    <a:pt x="357625" y="4250783"/>
                  </a:cubicBezTo>
                  <a:cubicBezTo>
                    <a:pt x="380558" y="4297025"/>
                    <a:pt x="405982" y="4342366"/>
                    <a:pt x="432715" y="4387063"/>
                  </a:cubicBezTo>
                  <a:cubicBezTo>
                    <a:pt x="459841" y="4431630"/>
                    <a:pt x="488803" y="4475554"/>
                    <a:pt x="518943" y="4518962"/>
                  </a:cubicBezTo>
                  <a:cubicBezTo>
                    <a:pt x="580011" y="4605521"/>
                    <a:pt x="647893" y="4689504"/>
                    <a:pt x="718133" y="4773874"/>
                  </a:cubicBezTo>
                  <a:cubicBezTo>
                    <a:pt x="788374" y="4858372"/>
                    <a:pt x="861760" y="4942871"/>
                    <a:pt x="933704" y="5030717"/>
                  </a:cubicBezTo>
                  <a:cubicBezTo>
                    <a:pt x="969742" y="5074512"/>
                    <a:pt x="1005387" y="5119337"/>
                    <a:pt x="1040900" y="5164806"/>
                  </a:cubicBezTo>
                  <a:lnTo>
                    <a:pt x="1092401" y="5230628"/>
                  </a:lnTo>
                  <a:cubicBezTo>
                    <a:pt x="1109306" y="5251624"/>
                    <a:pt x="1125425" y="5273135"/>
                    <a:pt x="1142854" y="5293615"/>
                  </a:cubicBezTo>
                  <a:cubicBezTo>
                    <a:pt x="1278880" y="5460293"/>
                    <a:pt x="1426438" y="5613704"/>
                    <a:pt x="1576354" y="5759128"/>
                  </a:cubicBezTo>
                  <a:cubicBezTo>
                    <a:pt x="1651706" y="5831519"/>
                    <a:pt x="1728368" y="5901461"/>
                    <a:pt x="1806865" y="5968571"/>
                  </a:cubicBezTo>
                  <a:cubicBezTo>
                    <a:pt x="1885362" y="6035680"/>
                    <a:pt x="1965299" y="6100599"/>
                    <a:pt x="2048253" y="6161654"/>
                  </a:cubicBezTo>
                  <a:cubicBezTo>
                    <a:pt x="2213502" y="6284022"/>
                    <a:pt x="2391724" y="6393380"/>
                    <a:pt x="2587506" y="6467059"/>
                  </a:cubicBezTo>
                  <a:cubicBezTo>
                    <a:pt x="2685137" y="6503898"/>
                    <a:pt x="2786304" y="6532106"/>
                    <a:pt x="2889176" y="6553360"/>
                  </a:cubicBezTo>
                  <a:lnTo>
                    <a:pt x="2929698" y="6561326"/>
                  </a:lnTo>
                  <a:lnTo>
                    <a:pt x="1816374" y="6561326"/>
                  </a:lnTo>
                  <a:lnTo>
                    <a:pt x="1787601" y="6545761"/>
                  </a:lnTo>
                  <a:cubicBezTo>
                    <a:pt x="1577272" y="6422749"/>
                    <a:pt x="1389483" y="6266761"/>
                    <a:pt x="1225544" y="6094158"/>
                  </a:cubicBezTo>
                  <a:cubicBezTo>
                    <a:pt x="1143116" y="6007986"/>
                    <a:pt x="1068158" y="5916274"/>
                    <a:pt x="997654" y="5822374"/>
                  </a:cubicBezTo>
                  <a:cubicBezTo>
                    <a:pt x="927546" y="5728086"/>
                    <a:pt x="860842" y="5632381"/>
                    <a:pt x="798596" y="5534615"/>
                  </a:cubicBezTo>
                  <a:cubicBezTo>
                    <a:pt x="782608" y="5510399"/>
                    <a:pt x="767537" y="5485797"/>
                    <a:pt x="752075" y="5461324"/>
                  </a:cubicBezTo>
                  <a:lnTo>
                    <a:pt x="707650" y="5390221"/>
                  </a:lnTo>
                  <a:cubicBezTo>
                    <a:pt x="679213" y="5344237"/>
                    <a:pt x="649728" y="5298638"/>
                    <a:pt x="619980" y="5252396"/>
                  </a:cubicBezTo>
                  <a:lnTo>
                    <a:pt x="438349" y="4970822"/>
                  </a:lnTo>
                  <a:cubicBezTo>
                    <a:pt x="377413" y="4874860"/>
                    <a:pt x="317263" y="4776064"/>
                    <a:pt x="261044" y="4673145"/>
                  </a:cubicBezTo>
                  <a:cubicBezTo>
                    <a:pt x="233000" y="4621622"/>
                    <a:pt x="205874" y="4569197"/>
                    <a:pt x="181107" y="4515356"/>
                  </a:cubicBezTo>
                  <a:cubicBezTo>
                    <a:pt x="156470" y="4461385"/>
                    <a:pt x="133537" y="4406385"/>
                    <a:pt x="113224" y="4350223"/>
                  </a:cubicBezTo>
                  <a:cubicBezTo>
                    <a:pt x="93305" y="4293934"/>
                    <a:pt x="75614" y="4236872"/>
                    <a:pt x="61199" y="4178908"/>
                  </a:cubicBezTo>
                  <a:cubicBezTo>
                    <a:pt x="54385" y="4149927"/>
                    <a:pt x="47440" y="4120815"/>
                    <a:pt x="41804" y="4091577"/>
                  </a:cubicBezTo>
                  <a:lnTo>
                    <a:pt x="33287" y="4047781"/>
                  </a:lnTo>
                  <a:lnTo>
                    <a:pt x="26209" y="4003858"/>
                  </a:lnTo>
                  <a:cubicBezTo>
                    <a:pt x="7732" y="3886643"/>
                    <a:pt x="0" y="3768783"/>
                    <a:pt x="0" y="3651953"/>
                  </a:cubicBezTo>
                  <a:cubicBezTo>
                    <a:pt x="524" y="3422031"/>
                    <a:pt x="25030" y="3192109"/>
                    <a:pt x="72731" y="2966307"/>
                  </a:cubicBezTo>
                  <a:cubicBezTo>
                    <a:pt x="120301" y="2740634"/>
                    <a:pt x="193163" y="2519343"/>
                    <a:pt x="291316" y="2309385"/>
                  </a:cubicBezTo>
                  <a:cubicBezTo>
                    <a:pt x="488540" y="1889469"/>
                    <a:pt x="774352" y="1513736"/>
                    <a:pt x="1110878" y="1193776"/>
                  </a:cubicBezTo>
                  <a:cubicBezTo>
                    <a:pt x="1279535" y="1033797"/>
                    <a:pt x="1461821" y="887856"/>
                    <a:pt x="1654327" y="756730"/>
                  </a:cubicBezTo>
                  <a:cubicBezTo>
                    <a:pt x="1847096" y="625732"/>
                    <a:pt x="2049956" y="509031"/>
                    <a:pt x="2261727" y="409720"/>
                  </a:cubicBezTo>
                  <a:cubicBezTo>
                    <a:pt x="2685792" y="212515"/>
                    <a:pt x="3142357" y="82162"/>
                    <a:pt x="3610060" y="27032"/>
                  </a:cubicBezTo>
                  <a:cubicBezTo>
                    <a:pt x="3785399" y="6647"/>
                    <a:pt x="3962657" y="-2144"/>
                    <a:pt x="4139342" y="44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C4A6C98-F96E-4587-B01F-A9B01BBFAD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1866928 h 6521594"/>
                <a:gd name="connsiteX4" fmla="*/ 6212358 w 6321679"/>
                <a:gd name="connsiteY4" fmla="*/ 1689281 h 6521594"/>
                <a:gd name="connsiteX5" fmla="*/ 6049880 w 6321679"/>
                <a:gd name="connsiteY5" fmla="*/ 1477173 h 6521594"/>
                <a:gd name="connsiteX6" fmla="*/ 5248663 w 6321679"/>
                <a:gd name="connsiteY6" fmla="*/ 869327 h 6521594"/>
                <a:gd name="connsiteX7" fmla="*/ 4150102 w 6321679"/>
                <a:gd name="connsiteY7" fmla="*/ 644042 h 6521594"/>
                <a:gd name="connsiteX8" fmla="*/ 2867946 w 6321679"/>
                <a:gd name="connsiteY8" fmla="*/ 886459 h 6521594"/>
                <a:gd name="connsiteX9" fmla="*/ 1728892 w 6321679"/>
                <a:gd name="connsiteY9" fmla="*/ 1552397 h 6521594"/>
                <a:gd name="connsiteX10" fmla="*/ 941043 w 6321679"/>
                <a:gd name="connsiteY10" fmla="*/ 2512664 h 6521594"/>
                <a:gd name="connsiteX11" fmla="*/ 655362 w 6321679"/>
                <a:gd name="connsiteY11" fmla="*/ 3630204 h 6521594"/>
                <a:gd name="connsiteX12" fmla="*/ 1128177 w 6321679"/>
                <a:gd name="connsiteY12" fmla="*/ 4667883 h 6521594"/>
                <a:gd name="connsiteX13" fmla="*/ 1366419 w 6321679"/>
                <a:gd name="connsiteY13" fmla="*/ 4997246 h 6521594"/>
                <a:gd name="connsiteX14" fmla="*/ 3601937 w 6321679"/>
                <a:gd name="connsiteY14" fmla="*/ 6284685 h 6521594"/>
                <a:gd name="connsiteX15" fmla="*/ 5298985 w 6321679"/>
                <a:gd name="connsiteY15" fmla="*/ 5492643 h 6521594"/>
                <a:gd name="connsiteX16" fmla="*/ 5505513 w 6321679"/>
                <a:gd name="connsiteY16" fmla="*/ 5335367 h 6521594"/>
                <a:gd name="connsiteX17" fmla="*/ 6252618 w 6321679"/>
                <a:gd name="connsiteY17" fmla="*/ 4722492 h 6521594"/>
                <a:gd name="connsiteX18" fmla="*/ 6321679 w 6321679"/>
                <a:gd name="connsiteY18" fmla="*/ 4651477 h 6521594"/>
                <a:gd name="connsiteX19" fmla="*/ 6321679 w 6321679"/>
                <a:gd name="connsiteY19" fmla="*/ 5523097 h 6521594"/>
                <a:gd name="connsiteX20" fmla="*/ 6024428 w 6321679"/>
                <a:gd name="connsiteY20" fmla="*/ 5754969 h 6521594"/>
                <a:gd name="connsiteX21" fmla="*/ 5702345 w 6321679"/>
                <a:gd name="connsiteY21" fmla="*/ 6000018 h 6521594"/>
                <a:gd name="connsiteX22" fmla="*/ 4988380 w 6321679"/>
                <a:gd name="connsiteY22" fmla="*/ 6506549 h 6521594"/>
                <a:gd name="connsiteX23" fmla="*/ 4961490 w 6321679"/>
                <a:gd name="connsiteY23" fmla="*/ 6521594 h 6521594"/>
                <a:gd name="connsiteX24" fmla="*/ 2011326 w 6321679"/>
                <a:gd name="connsiteY24" fmla="*/ 6521594 h 6521594"/>
                <a:gd name="connsiteX25" fmla="*/ 1982893 w 6321679"/>
                <a:gd name="connsiteY25" fmla="*/ 6505768 h 6521594"/>
                <a:gd name="connsiteX26" fmla="*/ 824149 w 6321679"/>
                <a:gd name="connsiteY26" fmla="*/ 5358682 h 6521594"/>
                <a:gd name="connsiteX27" fmla="*/ 0 w 6321679"/>
                <a:gd name="connsiteY27" fmla="*/ 3630075 h 6521594"/>
                <a:gd name="connsiteX28" fmla="*/ 4150102 w 6321679"/>
                <a:gd name="connsiteY28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1866928"/>
                  </a:lnTo>
                  <a:lnTo>
                    <a:pt x="6212358" y="1689281"/>
                  </a:lnTo>
                  <a:cubicBezTo>
                    <a:pt x="6161484" y="1615222"/>
                    <a:pt x="6107295" y="1544427"/>
                    <a:pt x="6049880" y="1477173"/>
                  </a:cubicBezTo>
                  <a:cubicBezTo>
                    <a:pt x="5825135" y="1214018"/>
                    <a:pt x="5555573" y="1009470"/>
                    <a:pt x="5248663" y="869327"/>
                  </a:cubicBezTo>
                  <a:cubicBezTo>
                    <a:pt x="4921178" y="719909"/>
                    <a:pt x="4551627" y="644042"/>
                    <a:pt x="4150102" y="644042"/>
                  </a:cubicBezTo>
                  <a:cubicBezTo>
                    <a:pt x="3724203" y="644042"/>
                    <a:pt x="3292799" y="725448"/>
                    <a:pt x="2867946" y="886459"/>
                  </a:cubicBezTo>
                  <a:cubicBezTo>
                    <a:pt x="2454234" y="1042832"/>
                    <a:pt x="2060440" y="1273141"/>
                    <a:pt x="1728892" y="1552397"/>
                  </a:cubicBezTo>
                  <a:cubicBezTo>
                    <a:pt x="1391580" y="1836419"/>
                    <a:pt x="1126473" y="2159600"/>
                    <a:pt x="941043" y="2512664"/>
                  </a:cubicBezTo>
                  <a:cubicBezTo>
                    <a:pt x="751551" y="2873583"/>
                    <a:pt x="655362" y="3249575"/>
                    <a:pt x="655362" y="3630204"/>
                  </a:cubicBezTo>
                  <a:cubicBezTo>
                    <a:pt x="655362" y="4013537"/>
                    <a:pt x="808817" y="4237405"/>
                    <a:pt x="1128177" y="4667883"/>
                  </a:cubicBezTo>
                  <a:cubicBezTo>
                    <a:pt x="1205232" y="4771702"/>
                    <a:pt x="1284908" y="4879129"/>
                    <a:pt x="1366419" y="4997246"/>
                  </a:cubicBezTo>
                  <a:cubicBezTo>
                    <a:pt x="1989282" y="5899677"/>
                    <a:pt x="2657880" y="6284685"/>
                    <a:pt x="3601937" y="6284685"/>
                  </a:cubicBezTo>
                  <a:cubicBezTo>
                    <a:pt x="4221523" y="6284685"/>
                    <a:pt x="4676122" y="5971036"/>
                    <a:pt x="5298985" y="5492643"/>
                  </a:cubicBezTo>
                  <a:cubicBezTo>
                    <a:pt x="5368571" y="5439187"/>
                    <a:pt x="5438156" y="5386375"/>
                    <a:pt x="5505513" y="5335367"/>
                  </a:cubicBezTo>
                  <a:cubicBezTo>
                    <a:pt x="5779335" y="5127761"/>
                    <a:pt x="6041730" y="4928776"/>
                    <a:pt x="6252618" y="4722492"/>
                  </a:cubicBezTo>
                  <a:lnTo>
                    <a:pt x="6321679" y="4651477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A66409EC-9CC3-482A-A4A5-54ED092B3F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2150195 h 6521594"/>
                <a:gd name="connsiteX4" fmla="*/ 6241288 w 6321679"/>
                <a:gd name="connsiteY4" fmla="*/ 1985338 h 6521594"/>
                <a:gd name="connsiteX5" fmla="*/ 5949367 w 6321679"/>
                <a:gd name="connsiteY5" fmla="*/ 1559997 h 6521594"/>
                <a:gd name="connsiteX6" fmla="*/ 5193362 w 6321679"/>
                <a:gd name="connsiteY6" fmla="*/ 986156 h 6521594"/>
                <a:gd name="connsiteX7" fmla="*/ 4150102 w 6321679"/>
                <a:gd name="connsiteY7" fmla="*/ 772850 h 6521594"/>
                <a:gd name="connsiteX8" fmla="*/ 2914861 w 6321679"/>
                <a:gd name="connsiteY8" fmla="*/ 1006637 h 6521594"/>
                <a:gd name="connsiteX9" fmla="*/ 1814073 w 6321679"/>
                <a:gd name="connsiteY9" fmla="*/ 1650163 h 6521594"/>
                <a:gd name="connsiteX10" fmla="*/ 1057412 w 6321679"/>
                <a:gd name="connsiteY10" fmla="*/ 2571657 h 6521594"/>
                <a:gd name="connsiteX11" fmla="*/ 786277 w 6321679"/>
                <a:gd name="connsiteY11" fmla="*/ 3630204 h 6521594"/>
                <a:gd name="connsiteX12" fmla="*/ 1233931 w 6321679"/>
                <a:gd name="connsiteY12" fmla="*/ 4592016 h 6521594"/>
                <a:gd name="connsiteX13" fmla="*/ 1474795 w 6321679"/>
                <a:gd name="connsiteY13" fmla="*/ 4924985 h 6521594"/>
                <a:gd name="connsiteX14" fmla="*/ 2393691 w 6321679"/>
                <a:gd name="connsiteY14" fmla="*/ 5846995 h 6521594"/>
                <a:gd name="connsiteX15" fmla="*/ 3601805 w 6321679"/>
                <a:gd name="connsiteY15" fmla="*/ 6155876 h 6521594"/>
                <a:gd name="connsiteX16" fmla="*/ 4378909 w 6321679"/>
                <a:gd name="connsiteY16" fmla="*/ 5959186 h 6521594"/>
                <a:gd name="connsiteX17" fmla="*/ 5218129 w 6321679"/>
                <a:gd name="connsiteY17" fmla="*/ 5391271 h 6521594"/>
                <a:gd name="connsiteX18" fmla="*/ 5425313 w 6321679"/>
                <a:gd name="connsiteY18" fmla="*/ 5233481 h 6521594"/>
                <a:gd name="connsiteX19" fmla="*/ 6254366 w 6321679"/>
                <a:gd name="connsiteY19" fmla="*/ 4534301 h 6521594"/>
                <a:gd name="connsiteX20" fmla="*/ 6321679 w 6321679"/>
                <a:gd name="connsiteY20" fmla="*/ 4456641 h 6521594"/>
                <a:gd name="connsiteX21" fmla="*/ 6321679 w 6321679"/>
                <a:gd name="connsiteY21" fmla="*/ 5523097 h 6521594"/>
                <a:gd name="connsiteX22" fmla="*/ 6024428 w 6321679"/>
                <a:gd name="connsiteY22" fmla="*/ 5754969 h 6521594"/>
                <a:gd name="connsiteX23" fmla="*/ 5702345 w 6321679"/>
                <a:gd name="connsiteY23" fmla="*/ 6000018 h 6521594"/>
                <a:gd name="connsiteX24" fmla="*/ 4988380 w 6321679"/>
                <a:gd name="connsiteY24" fmla="*/ 6506549 h 6521594"/>
                <a:gd name="connsiteX25" fmla="*/ 4961490 w 6321679"/>
                <a:gd name="connsiteY25" fmla="*/ 6521594 h 6521594"/>
                <a:gd name="connsiteX26" fmla="*/ 2011326 w 6321679"/>
                <a:gd name="connsiteY26" fmla="*/ 6521594 h 6521594"/>
                <a:gd name="connsiteX27" fmla="*/ 1982893 w 6321679"/>
                <a:gd name="connsiteY27" fmla="*/ 6505768 h 6521594"/>
                <a:gd name="connsiteX28" fmla="*/ 824149 w 6321679"/>
                <a:gd name="connsiteY28" fmla="*/ 5358682 h 6521594"/>
                <a:gd name="connsiteX29" fmla="*/ 0 w 6321679"/>
                <a:gd name="connsiteY29" fmla="*/ 3630075 h 6521594"/>
                <a:gd name="connsiteX30" fmla="*/ 4150102 w 6321679"/>
                <a:gd name="connsiteY30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2150195"/>
                  </a:lnTo>
                  <a:lnTo>
                    <a:pt x="6241288" y="1985338"/>
                  </a:lnTo>
                  <a:cubicBezTo>
                    <a:pt x="6156788" y="1831195"/>
                    <a:pt x="6059249" y="1688709"/>
                    <a:pt x="5949367" y="1559997"/>
                  </a:cubicBezTo>
                  <a:cubicBezTo>
                    <a:pt x="5737073" y="1311397"/>
                    <a:pt x="5482843" y="1118314"/>
                    <a:pt x="5193362" y="986156"/>
                  </a:cubicBezTo>
                  <a:cubicBezTo>
                    <a:pt x="4883437" y="844596"/>
                    <a:pt x="4532365" y="772850"/>
                    <a:pt x="4150102" y="772850"/>
                  </a:cubicBezTo>
                  <a:cubicBezTo>
                    <a:pt x="3746218" y="772850"/>
                    <a:pt x="3319008" y="853613"/>
                    <a:pt x="2914861" y="1006637"/>
                  </a:cubicBezTo>
                  <a:cubicBezTo>
                    <a:pt x="2515039" y="1157857"/>
                    <a:pt x="2134350" y="1380438"/>
                    <a:pt x="1814073" y="1650163"/>
                  </a:cubicBezTo>
                  <a:cubicBezTo>
                    <a:pt x="1494190" y="1919502"/>
                    <a:pt x="1232622" y="2238173"/>
                    <a:pt x="1057412" y="2571657"/>
                  </a:cubicBezTo>
                  <a:cubicBezTo>
                    <a:pt x="877486" y="2914158"/>
                    <a:pt x="786277" y="3270313"/>
                    <a:pt x="786277" y="3630204"/>
                  </a:cubicBezTo>
                  <a:cubicBezTo>
                    <a:pt x="786277" y="3974121"/>
                    <a:pt x="923483" y="4173646"/>
                    <a:pt x="1233931" y="4592016"/>
                  </a:cubicBezTo>
                  <a:cubicBezTo>
                    <a:pt x="1311641" y="4696736"/>
                    <a:pt x="1391972" y="4805064"/>
                    <a:pt x="1474795" y="4924985"/>
                  </a:cubicBezTo>
                  <a:cubicBezTo>
                    <a:pt x="1767682" y="5349278"/>
                    <a:pt x="2068172" y="5650948"/>
                    <a:pt x="2393691" y="5846995"/>
                  </a:cubicBezTo>
                  <a:cubicBezTo>
                    <a:pt x="2738735" y="6054891"/>
                    <a:pt x="3133971" y="6155876"/>
                    <a:pt x="3601805" y="6155876"/>
                  </a:cubicBezTo>
                  <a:cubicBezTo>
                    <a:pt x="3867305" y="6155876"/>
                    <a:pt x="4114196" y="6093405"/>
                    <a:pt x="4378909" y="5959186"/>
                  </a:cubicBezTo>
                  <a:cubicBezTo>
                    <a:pt x="4650699" y="5821362"/>
                    <a:pt x="4919737" y="5620421"/>
                    <a:pt x="5218129" y="5391271"/>
                  </a:cubicBezTo>
                  <a:cubicBezTo>
                    <a:pt x="5288107" y="5337558"/>
                    <a:pt x="5357824" y="5284617"/>
                    <a:pt x="5425313" y="5233481"/>
                  </a:cubicBezTo>
                  <a:cubicBezTo>
                    <a:pt x="5739037" y="4995556"/>
                    <a:pt x="6037512" y="4769168"/>
                    <a:pt x="6254366" y="4534301"/>
                  </a:cubicBezTo>
                  <a:lnTo>
                    <a:pt x="6321679" y="4456641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תיבת טקסט 2">
            <a:extLst>
              <a:ext uri="{FF2B5EF4-FFF2-40B4-BE49-F238E27FC236}">
                <a16:creationId xmlns:a16="http://schemas.microsoft.com/office/drawing/2014/main" id="{7B252057-D11A-A571-6707-204B192E1033}"/>
              </a:ext>
            </a:extLst>
          </p:cNvPr>
          <p:cNvSpPr txBox="1"/>
          <p:nvPr/>
        </p:nvSpPr>
        <p:spPr>
          <a:xfrm>
            <a:off x="664279" y="5360997"/>
            <a:ext cx="945791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/>
            <a:r>
              <a:rPr lang="en-US" sz="2400" dirty="0">
                <a:solidFill>
                  <a:srgbClr val="336600"/>
                </a:solidFill>
                <a:latin typeface="David" panose="020E0502060401010101" pitchFamily="34" charset="-79"/>
                <a:cs typeface="+mj-cs"/>
              </a:rPr>
              <a:t>Zilka, C.G., &amp; Tempel, S. (2024). </a:t>
            </a:r>
            <a:r>
              <a:rPr lang="en-US" sz="2400" dirty="0" err="1">
                <a:solidFill>
                  <a:srgbClr val="336600"/>
                </a:solidFill>
                <a:latin typeface="David" panose="020E0502060401010101" pitchFamily="34" charset="-79"/>
                <a:cs typeface="+mj-cs"/>
              </a:rPr>
              <a:t>Biodanza</a:t>
            </a:r>
            <a:r>
              <a:rPr lang="en-US" sz="2400" dirty="0">
                <a:solidFill>
                  <a:srgbClr val="336600"/>
                </a:solidFill>
                <a:latin typeface="David" panose="020E0502060401010101" pitchFamily="34" charset="-79"/>
                <a:cs typeface="+mj-cs"/>
              </a:rPr>
              <a:t> and a sense of resilience in times of war. </a:t>
            </a:r>
            <a:r>
              <a:rPr lang="en-US" sz="2400" i="1" dirty="0">
                <a:solidFill>
                  <a:srgbClr val="336600"/>
                </a:solidFill>
                <a:latin typeface="David" panose="020E0502060401010101" pitchFamily="34" charset="-79"/>
                <a:cs typeface="+mj-cs"/>
              </a:rPr>
              <a:t>Journal of Bodywork and Movement Therapies, 40, </a:t>
            </a:r>
            <a:r>
              <a:rPr lang="en-US" sz="2400" dirty="0">
                <a:solidFill>
                  <a:srgbClr val="336600"/>
                </a:solidFill>
                <a:latin typeface="David" panose="020E0502060401010101" pitchFamily="34" charset="-79"/>
                <a:cs typeface="+mj-cs"/>
              </a:rPr>
              <a:t>2136-2146. </a:t>
            </a:r>
            <a:r>
              <a:rPr lang="en-US" sz="2400" dirty="0">
                <a:solidFill>
                  <a:srgbClr val="336600"/>
                </a:solidFill>
                <a:latin typeface="David" panose="020E0502060401010101" pitchFamily="34" charset="-79"/>
                <a:cs typeface="David" panose="020E0502060401010101" pitchFamily="34" charset="-79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https://doi.org/10.1016/j.jbmt.2024.10.054</a:t>
            </a:r>
            <a:r>
              <a:rPr lang="en-US" sz="2400" dirty="0">
                <a:solidFill>
                  <a:srgbClr val="336600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endParaRPr lang="LID4096" sz="2400" dirty="0">
              <a:solidFill>
                <a:srgbClr val="336600"/>
              </a:solidFill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A8A20D2B-91B1-245D-EBF9-A77D5E8DC4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9C93C-DEC2-49F7-B4A9-C112E591FE93}" type="slidenum">
              <a:rPr lang="LID4096" smtClean="0"/>
              <a:t>1</a:t>
            </a:fld>
            <a:endParaRPr lang="LID4096"/>
          </a:p>
        </p:txBody>
      </p:sp>
      <p:pic>
        <p:nvPicPr>
          <p:cNvPr id="8" name="תמונה 7">
            <a:extLst>
              <a:ext uri="{FF2B5EF4-FFF2-40B4-BE49-F238E27FC236}">
                <a16:creationId xmlns:a16="http://schemas.microsoft.com/office/drawing/2014/main" id="{492D4E7D-2E3B-CD76-A926-96ABF5452B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48"/>
          <a:stretch>
            <a:fillRect/>
          </a:stretch>
        </p:blipFill>
        <p:spPr>
          <a:xfrm>
            <a:off x="-1" y="-16714"/>
            <a:ext cx="12191695" cy="2131503"/>
          </a:xfrm>
          <a:prstGeom prst="rect">
            <a:avLst/>
          </a:prstGeom>
        </p:spPr>
      </p:pic>
      <p:pic>
        <p:nvPicPr>
          <p:cNvPr id="10" name="תמונה 9" descr="תמונה שמכילה שרטוט, ציור, ציפור, אומנות קווים&#10;&#10;התיאור נוצר באופן אוטומטי">
            <a:extLst>
              <a:ext uri="{FF2B5EF4-FFF2-40B4-BE49-F238E27FC236}">
                <a16:creationId xmlns:a16="http://schemas.microsoft.com/office/drawing/2014/main" id="{3C7A9C25-ECE1-D040-CDDB-54A1EB5F61FC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8086" y="2932820"/>
            <a:ext cx="3486672" cy="261765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974659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תיבת טקסט 2">
            <a:extLst>
              <a:ext uri="{FF2B5EF4-FFF2-40B4-BE49-F238E27FC236}">
                <a16:creationId xmlns:a16="http://schemas.microsoft.com/office/drawing/2014/main" id="{6011F4C6-1E51-D3E2-7F7D-33188D4C23D7}"/>
              </a:ext>
            </a:extLst>
          </p:cNvPr>
          <p:cNvSpPr txBox="1"/>
          <p:nvPr/>
        </p:nvSpPr>
        <p:spPr>
          <a:xfrm>
            <a:off x="1031583" y="300051"/>
            <a:ext cx="6892556" cy="65579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" sz="2300" b="1" dirty="0">
                <a:latin typeface="David" panose="020E0502060401010101" pitchFamily="34" charset="-79"/>
                <a:cs typeface="David" panose="020E0502060401010101" pitchFamily="34" charset="-79"/>
              </a:rPr>
              <a:t>Embodied Pathway to Recovery</a:t>
            </a:r>
          </a:p>
          <a:p>
            <a:pPr algn="l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" sz="2300" dirty="0">
                <a:latin typeface="David" panose="020E0502060401010101" pitchFamily="34" charset="-79"/>
                <a:cs typeface="David" panose="020E0502060401010101" pitchFamily="34" charset="-79"/>
              </a:rPr>
              <a:t>Participants described a transition from:</a:t>
            </a:r>
          </a:p>
          <a:p>
            <a:pPr algn="l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" sz="2300" dirty="0">
                <a:latin typeface="David" panose="020E0502060401010101" pitchFamily="34" charset="-79"/>
                <a:cs typeface="David" panose="020E0502060401010101" pitchFamily="34" charset="-79"/>
              </a:rPr>
              <a:t>Fear</a:t>
            </a:r>
            <a:br>
              <a:rPr lang="" sz="2300" dirty="0">
                <a:latin typeface="David" panose="020E0502060401010101" pitchFamily="34" charset="-79"/>
                <a:cs typeface="David" panose="020E0502060401010101" pitchFamily="34" charset="-79"/>
              </a:rPr>
            </a:br>
            <a:r>
              <a:rPr lang="" sz="2300" dirty="0">
                <a:latin typeface="David" panose="020E0502060401010101" pitchFamily="34" charset="-79"/>
                <a:cs typeface="David" panose="020E0502060401010101" pitchFamily="34" charset="-79"/>
              </a:rPr>
              <a:t>Hypervigilance</a:t>
            </a:r>
            <a:br>
              <a:rPr lang="" sz="2300" dirty="0">
                <a:latin typeface="David" panose="020E0502060401010101" pitchFamily="34" charset="-79"/>
                <a:cs typeface="David" panose="020E0502060401010101" pitchFamily="34" charset="-79"/>
              </a:rPr>
            </a:br>
            <a:r>
              <a:rPr lang="" sz="2300" dirty="0">
                <a:latin typeface="David" panose="020E0502060401010101" pitchFamily="34" charset="-79"/>
                <a:cs typeface="David" panose="020E0502060401010101" pitchFamily="34" charset="-79"/>
              </a:rPr>
              <a:t>Emotional freezing</a:t>
            </a:r>
            <a:br>
              <a:rPr lang="" sz="2300" dirty="0">
                <a:latin typeface="David" panose="020E0502060401010101" pitchFamily="34" charset="-79"/>
                <a:cs typeface="David" panose="020E0502060401010101" pitchFamily="34" charset="-79"/>
              </a:rPr>
            </a:br>
            <a:r>
              <a:rPr lang="" sz="2300" dirty="0">
                <a:latin typeface="David" panose="020E0502060401010101" pitchFamily="34" charset="-79"/>
                <a:cs typeface="David" panose="020E0502060401010101" pitchFamily="34" charset="-79"/>
              </a:rPr>
              <a:t>Uncertainty</a:t>
            </a:r>
          </a:p>
          <a:p>
            <a:pPr algn="l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he-IL" sz="2300" dirty="0">
                <a:latin typeface="David" panose="020E0502060401010101" pitchFamily="34" charset="-79"/>
                <a:cs typeface="David" panose="020E0502060401010101" pitchFamily="34" charset="-79"/>
              </a:rPr>
              <a:t>	</a:t>
            </a:r>
            <a:r>
              <a:rPr lang="" sz="2300" dirty="0">
                <a:latin typeface="David" panose="020E0502060401010101" pitchFamily="34" charset="-79"/>
                <a:cs typeface="David" panose="020E0502060401010101" pitchFamily="34" charset="-79"/>
              </a:rPr>
              <a:t>↓</a:t>
            </a:r>
          </a:p>
          <a:p>
            <a:pPr algn="l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" sz="2300" dirty="0">
                <a:latin typeface="David" panose="020E0502060401010101" pitchFamily="34" charset="-79"/>
                <a:cs typeface="David" panose="020E0502060401010101" pitchFamily="34" charset="-79"/>
              </a:rPr>
              <a:t>Movement</a:t>
            </a:r>
            <a:br>
              <a:rPr lang="" sz="2300" dirty="0">
                <a:latin typeface="David" panose="020E0502060401010101" pitchFamily="34" charset="-79"/>
                <a:cs typeface="David" panose="020E0502060401010101" pitchFamily="34" charset="-79"/>
              </a:rPr>
            </a:br>
            <a:r>
              <a:rPr lang="" sz="2300" dirty="0">
                <a:latin typeface="David" panose="020E0502060401010101" pitchFamily="34" charset="-79"/>
                <a:cs typeface="David" panose="020E0502060401010101" pitchFamily="34" charset="-79"/>
              </a:rPr>
              <a:t>Grounding</a:t>
            </a:r>
            <a:br>
              <a:rPr lang="" sz="2300" dirty="0">
                <a:latin typeface="David" panose="020E0502060401010101" pitchFamily="34" charset="-79"/>
                <a:cs typeface="David" panose="020E0502060401010101" pitchFamily="34" charset="-79"/>
              </a:rPr>
            </a:br>
            <a:r>
              <a:rPr lang="" sz="2300" dirty="0">
                <a:latin typeface="David" panose="020E0502060401010101" pitchFamily="34" charset="-79"/>
                <a:cs typeface="David" panose="020E0502060401010101" pitchFamily="34" charset="-79"/>
              </a:rPr>
              <a:t>Synchronization</a:t>
            </a:r>
            <a:br>
              <a:rPr lang="" sz="2300" dirty="0">
                <a:latin typeface="David" panose="020E0502060401010101" pitchFamily="34" charset="-79"/>
                <a:cs typeface="David" panose="020E0502060401010101" pitchFamily="34" charset="-79"/>
              </a:rPr>
            </a:br>
            <a:r>
              <a:rPr lang="" sz="2300" dirty="0">
                <a:latin typeface="David" panose="020E0502060401010101" pitchFamily="34" charset="-79"/>
                <a:cs typeface="David" panose="020E0502060401010101" pitchFamily="34" charset="-79"/>
              </a:rPr>
              <a:t>Emotional expression</a:t>
            </a:r>
          </a:p>
          <a:p>
            <a:pPr algn="l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he-IL" sz="2300" dirty="0">
                <a:latin typeface="David" panose="020E0502060401010101" pitchFamily="34" charset="-79"/>
                <a:cs typeface="David" panose="020E0502060401010101" pitchFamily="34" charset="-79"/>
              </a:rPr>
              <a:t>	</a:t>
            </a:r>
            <a:r>
              <a:rPr lang="" sz="2300" dirty="0">
                <a:latin typeface="David" panose="020E0502060401010101" pitchFamily="34" charset="-79"/>
                <a:cs typeface="David" panose="020E0502060401010101" pitchFamily="34" charset="-79"/>
              </a:rPr>
              <a:t>↓</a:t>
            </a:r>
          </a:p>
          <a:p>
            <a:pPr algn="l" rtl="0">
              <a:buNone/>
            </a:pPr>
            <a:r>
              <a:rPr lang="" sz="2300" dirty="0">
                <a:latin typeface="David" panose="020E0502060401010101" pitchFamily="34" charset="-79"/>
                <a:cs typeface="David" panose="020E0502060401010101" pitchFamily="34" charset="-79"/>
              </a:rPr>
              <a:t>Regulation</a:t>
            </a:r>
            <a:br>
              <a:rPr lang="" sz="2300" dirty="0">
                <a:latin typeface="David" panose="020E0502060401010101" pitchFamily="34" charset="-79"/>
                <a:cs typeface="David" panose="020E0502060401010101" pitchFamily="34" charset="-79"/>
              </a:rPr>
            </a:br>
            <a:r>
              <a:rPr lang="" sz="2300" dirty="0">
                <a:latin typeface="David" panose="020E0502060401010101" pitchFamily="34" charset="-79"/>
                <a:cs typeface="David" panose="020E0502060401010101" pitchFamily="34" charset="-79"/>
              </a:rPr>
              <a:t>Vitality</a:t>
            </a:r>
            <a:br>
              <a:rPr lang="" sz="2300" dirty="0">
                <a:latin typeface="David" panose="020E0502060401010101" pitchFamily="34" charset="-79"/>
                <a:cs typeface="David" panose="020E0502060401010101" pitchFamily="34" charset="-79"/>
              </a:rPr>
            </a:br>
            <a:r>
              <a:rPr lang="" sz="2300" dirty="0">
                <a:latin typeface="David" panose="020E0502060401010101" pitchFamily="34" charset="-79"/>
                <a:cs typeface="David" panose="020E0502060401010101" pitchFamily="34" charset="-79"/>
              </a:rPr>
              <a:t>Social engagement</a:t>
            </a:r>
            <a:endParaRPr lang="LID4096" sz="23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5" name="תיבת טקסט 4">
            <a:extLst>
              <a:ext uri="{FF2B5EF4-FFF2-40B4-BE49-F238E27FC236}">
                <a16:creationId xmlns:a16="http://schemas.microsoft.com/office/drawing/2014/main" id="{775075F7-8B45-2BCF-E7FA-8EC939BDAF67}"/>
              </a:ext>
            </a:extLst>
          </p:cNvPr>
          <p:cNvSpPr txBox="1"/>
          <p:nvPr/>
        </p:nvSpPr>
        <p:spPr>
          <a:xfrm>
            <a:off x="5919676" y="3102049"/>
            <a:ext cx="6097772" cy="28235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" sz="2200" dirty="0">
                <a:latin typeface="David" panose="020E0502060401010101" pitchFamily="34" charset="-79"/>
                <a:cs typeface="David" panose="020E0502060401010101" pitchFamily="34" charset="-79"/>
              </a:rPr>
              <a:t>Interpretation</a:t>
            </a:r>
          </a:p>
          <a:p>
            <a:pPr algn="l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" sz="2200" dirty="0">
                <a:latin typeface="David" panose="020E0502060401010101" pitchFamily="34" charset="-79"/>
                <a:cs typeface="David" panose="020E0502060401010101" pitchFamily="34" charset="-79"/>
              </a:rPr>
              <a:t>Biodanza may facilitate shifts from external threat monitoring toward internal regulation.</a:t>
            </a:r>
            <a:endParaRPr lang="he-IL" sz="2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" sz="2200" dirty="0">
                <a:latin typeface="David" panose="020E0502060401010101" pitchFamily="34" charset="-79"/>
                <a:cs typeface="David" panose="020E0502060401010101" pitchFamily="34" charset="-79"/>
              </a:rPr>
              <a:t>One of the most striking findings </a:t>
            </a:r>
            <a:r>
              <a:rPr kumimoji="0" lang="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David" panose="020E0502060401010101" pitchFamily="34" charset="-79"/>
                <a:ea typeface="+mn-ea"/>
                <a:cs typeface="David" panose="020E0502060401010101" pitchFamily="34" charset="-79"/>
              </a:rPr>
              <a:t>was the repeated description of a movement from psychological and physiological immobilization toward renewed engagement with life</a:t>
            </a:r>
            <a:r>
              <a:rPr kumimoji="0" lang="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+mn-cs"/>
              </a:rPr>
              <a:t>.</a:t>
            </a:r>
            <a:endParaRPr kumimoji="0" lang="LID4096" sz="2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BA072F-35EE-CDE8-11DA-74014720F1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920" r="7736" b="-1"/>
          <a:stretch>
            <a:fillRect/>
          </a:stretch>
        </p:blipFill>
        <p:spPr>
          <a:xfrm rot="16200000">
            <a:off x="7891319" y="-871684"/>
            <a:ext cx="3429001" cy="5172365"/>
          </a:xfrm>
          <a:custGeom>
            <a:avLst/>
            <a:gdLst/>
            <a:ahLst/>
            <a:cxnLst/>
            <a:rect l="l" t="t" r="r" b="b"/>
            <a:pathLst>
              <a:path w="4290741" h="4130271">
                <a:moveTo>
                  <a:pt x="2503809" y="0"/>
                </a:moveTo>
                <a:cubicBezTo>
                  <a:pt x="3157405" y="0"/>
                  <a:pt x="3752509" y="250434"/>
                  <a:pt x="4198398" y="660580"/>
                </a:cubicBezTo>
                <a:lnTo>
                  <a:pt x="4290741" y="751286"/>
                </a:lnTo>
                <a:lnTo>
                  <a:pt x="4290741" y="4130271"/>
                </a:lnTo>
                <a:lnTo>
                  <a:pt x="604508" y="4130271"/>
                </a:lnTo>
                <a:lnTo>
                  <a:pt x="461940" y="3953232"/>
                </a:lnTo>
                <a:cubicBezTo>
                  <a:pt x="171051" y="3544183"/>
                  <a:pt x="0" y="3043971"/>
                  <a:pt x="0" y="2503809"/>
                </a:cubicBezTo>
                <a:cubicBezTo>
                  <a:pt x="0" y="1120992"/>
                  <a:pt x="1120992" y="0"/>
                  <a:pt x="2503809" y="0"/>
                </a:cubicBezTo>
                <a:close/>
              </a:path>
            </a:pathLst>
          </a:custGeom>
        </p:spPr>
      </p:pic>
      <p:sp>
        <p:nvSpPr>
          <p:cNvPr id="2" name="חץ: למטה 1">
            <a:extLst>
              <a:ext uri="{FF2B5EF4-FFF2-40B4-BE49-F238E27FC236}">
                <a16:creationId xmlns:a16="http://schemas.microsoft.com/office/drawing/2014/main" id="{CC264790-F131-567D-C412-4BF24B2B9935}"/>
              </a:ext>
            </a:extLst>
          </p:cNvPr>
          <p:cNvSpPr/>
          <p:nvPr/>
        </p:nvSpPr>
        <p:spPr>
          <a:xfrm flipH="1">
            <a:off x="2009778" y="2868132"/>
            <a:ext cx="193291" cy="467833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4" name="חץ: למטה 3">
            <a:extLst>
              <a:ext uri="{FF2B5EF4-FFF2-40B4-BE49-F238E27FC236}">
                <a16:creationId xmlns:a16="http://schemas.microsoft.com/office/drawing/2014/main" id="{292C5E6C-A18C-821E-5741-FBA68F667535}"/>
              </a:ext>
            </a:extLst>
          </p:cNvPr>
          <p:cNvSpPr/>
          <p:nvPr/>
        </p:nvSpPr>
        <p:spPr>
          <a:xfrm flipH="1">
            <a:off x="2009777" y="4976921"/>
            <a:ext cx="193291" cy="467833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16D93FBE-4098-E550-0FCB-6E2056F98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9C93C-DEC2-49F7-B4A9-C112E591FE93}" type="slidenum">
              <a:rPr lang="LID4096" smtClean="0"/>
              <a:t>10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2859827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EE7D6223-956F-BCAB-54A4-6B4018E6BB1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232" r="27730" b="-1"/>
          <a:stretch>
            <a:fillRect/>
          </a:stretch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6EABB52D-CE5E-2F74-C93C-3B001892A2CD}"/>
              </a:ext>
            </a:extLst>
          </p:cNvPr>
          <p:cNvSpPr txBox="1"/>
          <p:nvPr/>
        </p:nvSpPr>
        <p:spPr>
          <a:xfrm>
            <a:off x="581247" y="407050"/>
            <a:ext cx="6096000" cy="60438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" sz="2400" b="1" dirty="0">
                <a:latin typeface="David" panose="020E0502060401010101" pitchFamily="34" charset="-79"/>
                <a:cs typeface="David" panose="020E0502060401010101" pitchFamily="34" charset="-79"/>
              </a:rPr>
              <a:t>Physiological Regulation Through Movement</a:t>
            </a:r>
          </a:p>
          <a:p>
            <a:pPr algn="l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" sz="2400" dirty="0">
                <a:latin typeface="David" panose="020E0502060401010101" pitchFamily="34" charset="-79"/>
                <a:cs typeface="David" panose="020E0502060401010101" pitchFamily="34" charset="-79"/>
              </a:rPr>
              <a:t>Frequently Reported Effects</a:t>
            </a:r>
          </a:p>
          <a:p>
            <a:pPr algn="l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" sz="2400" dirty="0">
                <a:latin typeface="David" panose="020E0502060401010101" pitchFamily="34" charset="-79"/>
                <a:cs typeface="David" panose="020E0502060401010101" pitchFamily="34" charset="-79"/>
              </a:rPr>
              <a:t>Participants described:</a:t>
            </a:r>
          </a:p>
          <a:p>
            <a:pPr algn="l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" sz="2400" dirty="0">
                <a:latin typeface="David" panose="020E0502060401010101" pitchFamily="34" charset="-79"/>
                <a:cs typeface="David" panose="020E0502060401010101" pitchFamily="34" charset="-79"/>
              </a:rPr>
              <a:t>• Release of muscular tension</a:t>
            </a:r>
            <a:br>
              <a:rPr lang="" sz="2400" dirty="0">
                <a:latin typeface="David" panose="020E0502060401010101" pitchFamily="34" charset="-79"/>
                <a:cs typeface="David" panose="020E0502060401010101" pitchFamily="34" charset="-79"/>
              </a:rPr>
            </a:br>
            <a:r>
              <a:rPr lang="" sz="2400" dirty="0">
                <a:latin typeface="David" panose="020E0502060401010101" pitchFamily="34" charset="-79"/>
                <a:cs typeface="David" panose="020E0502060401010101" pitchFamily="34" charset="-79"/>
              </a:rPr>
              <a:t>• Reduced bodily contraction</a:t>
            </a:r>
            <a:br>
              <a:rPr lang="" sz="2400" dirty="0">
                <a:latin typeface="David" panose="020E0502060401010101" pitchFamily="34" charset="-79"/>
                <a:cs typeface="David" panose="020E0502060401010101" pitchFamily="34" charset="-79"/>
              </a:rPr>
            </a:br>
            <a:r>
              <a:rPr lang="" sz="2400" dirty="0">
                <a:latin typeface="David" panose="020E0502060401010101" pitchFamily="34" charset="-79"/>
                <a:cs typeface="David" panose="020E0502060401010101" pitchFamily="34" charset="-79"/>
              </a:rPr>
              <a:t>• Increased vitality</a:t>
            </a:r>
            <a:br>
              <a:rPr lang="" sz="2400" dirty="0">
                <a:latin typeface="David" panose="020E0502060401010101" pitchFamily="34" charset="-79"/>
                <a:cs typeface="David" panose="020E0502060401010101" pitchFamily="34" charset="-79"/>
              </a:rPr>
            </a:br>
            <a:r>
              <a:rPr lang="" sz="2400" dirty="0">
                <a:latin typeface="David" panose="020E0502060401010101" pitchFamily="34" charset="-79"/>
                <a:cs typeface="David" panose="020E0502060401010101" pitchFamily="34" charset="-79"/>
              </a:rPr>
              <a:t>• Greater physical flexibility</a:t>
            </a:r>
            <a:br>
              <a:rPr lang="" sz="2400" dirty="0">
                <a:latin typeface="David" panose="020E0502060401010101" pitchFamily="34" charset="-79"/>
                <a:cs typeface="David" panose="020E0502060401010101" pitchFamily="34" charset="-79"/>
              </a:rPr>
            </a:br>
            <a:r>
              <a:rPr lang="" sz="2400" dirty="0">
                <a:latin typeface="David" panose="020E0502060401010101" pitchFamily="34" charset="-79"/>
                <a:cs typeface="David" panose="020E0502060401010101" pitchFamily="34" charset="-79"/>
              </a:rPr>
              <a:t>• Enhanced emotional expression</a:t>
            </a:r>
          </a:p>
          <a:p>
            <a:pPr algn="l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" sz="2400" dirty="0">
                <a:latin typeface="David" panose="020E0502060401010101" pitchFamily="34" charset="-79"/>
                <a:cs typeface="David" panose="020E0502060401010101" pitchFamily="34" charset="-79"/>
              </a:rPr>
              <a:t>Key Themes</a:t>
            </a:r>
            <a:endParaRPr lang="he-IL" sz="24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algn="l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2400" dirty="0">
                <a:latin typeface="David" panose="020E0502060401010101" pitchFamily="34" charset="-79"/>
                <a:cs typeface="David" panose="020E0502060401010101" pitchFamily="34" charset="-79"/>
              </a:rPr>
              <a:t>Theme	Mentions</a:t>
            </a:r>
          </a:p>
          <a:p>
            <a:pPr algn="l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2400" dirty="0">
                <a:latin typeface="David" panose="020E0502060401010101" pitchFamily="34" charset="-79"/>
                <a:cs typeface="David" panose="020E0502060401010101" pitchFamily="34" charset="-79"/>
              </a:rPr>
              <a:t>Bodily release	98</a:t>
            </a:r>
          </a:p>
          <a:p>
            <a:pPr algn="l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2400" dirty="0">
                <a:latin typeface="David" panose="020E0502060401010101" pitchFamily="34" charset="-79"/>
                <a:cs typeface="David" panose="020E0502060401010101" pitchFamily="34" charset="-79"/>
              </a:rPr>
              <a:t>Vitality</a:t>
            </a:r>
            <a:r>
              <a:rPr lang="he-IL" sz="2400" dirty="0">
                <a:latin typeface="David" panose="020E0502060401010101" pitchFamily="34" charset="-79"/>
                <a:cs typeface="David" panose="020E0502060401010101" pitchFamily="34" charset="-79"/>
              </a:rPr>
              <a:t>	</a:t>
            </a:r>
            <a:r>
              <a:rPr lang="en-US" sz="2400" dirty="0">
                <a:latin typeface="David" panose="020E0502060401010101" pitchFamily="34" charset="-79"/>
                <a:cs typeface="David" panose="020E0502060401010101" pitchFamily="34" charset="-79"/>
              </a:rPr>
              <a:t>86</a:t>
            </a:r>
          </a:p>
          <a:p>
            <a:pPr algn="l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2400" dirty="0">
                <a:latin typeface="David" panose="020E0502060401010101" pitchFamily="34" charset="-79"/>
                <a:cs typeface="David" panose="020E0502060401010101" pitchFamily="34" charset="-79"/>
              </a:rPr>
              <a:t>"Letting go"	95</a:t>
            </a:r>
          </a:p>
        </p:txBody>
      </p:sp>
      <p:pic>
        <p:nvPicPr>
          <p:cNvPr id="2" name="תמונה 1">
            <a:extLst>
              <a:ext uri="{FF2B5EF4-FFF2-40B4-BE49-F238E27FC236}">
                <a16:creationId xmlns:a16="http://schemas.microsoft.com/office/drawing/2014/main" id="{08D6287D-9411-5CD9-F48F-1B55C0CD992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2201" t="9770" r="10554" b="11678"/>
          <a:stretch>
            <a:fillRect/>
          </a:stretch>
        </p:blipFill>
        <p:spPr>
          <a:xfrm>
            <a:off x="7655139" y="2456120"/>
            <a:ext cx="4242694" cy="327482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מציין מיקום של מספר שקופית 2">
            <a:extLst>
              <a:ext uri="{FF2B5EF4-FFF2-40B4-BE49-F238E27FC236}">
                <a16:creationId xmlns:a16="http://schemas.microsoft.com/office/drawing/2014/main" id="{E4ADAF51-D67C-FFC8-E0E5-EC881EBB1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9C93C-DEC2-49F7-B4A9-C112E591FE93}" type="slidenum">
              <a:rPr lang="LID4096" smtClean="0"/>
              <a:t>11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4585567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תמונה 1">
            <a:extLst>
              <a:ext uri="{FF2B5EF4-FFF2-40B4-BE49-F238E27FC236}">
                <a16:creationId xmlns:a16="http://schemas.microsoft.com/office/drawing/2014/main" id="{17E159CF-D518-82D3-704B-AD7A3C3F7FC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 l="8559" r="12130"/>
          <a:stretch>
            <a:fillRect/>
          </a:stretch>
        </p:blipFill>
        <p:spPr bwMode="auto">
          <a:xfrm>
            <a:off x="2522358" y="10"/>
            <a:ext cx="9669642" cy="6857990"/>
          </a:xfrm>
          <a:prstGeom prst="rect">
            <a:avLst/>
          </a:prstGeom>
          <a:solidFill>
            <a:srgbClr val="FFFFFF">
              <a:shade val="85000"/>
            </a:srgbClr>
          </a:solidFill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תיבת טקסט 3">
            <a:extLst>
              <a:ext uri="{FF2B5EF4-FFF2-40B4-BE49-F238E27FC236}">
                <a16:creationId xmlns:a16="http://schemas.microsoft.com/office/drawing/2014/main" id="{7EFFCAFD-A996-C6A5-42CD-D46615F6F922}"/>
              </a:ext>
            </a:extLst>
          </p:cNvPr>
          <p:cNvSpPr txBox="1"/>
          <p:nvPr/>
        </p:nvSpPr>
        <p:spPr>
          <a:xfrm>
            <a:off x="412011" y="812757"/>
            <a:ext cx="5818667" cy="5413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David" panose="020E0502060401010101" pitchFamily="34" charset="-79"/>
                <a:ea typeface="+mn-ea"/>
                <a:cs typeface="David" panose="020E0502060401010101" pitchFamily="34" charset="-79"/>
              </a:rPr>
              <a:t>Biodanza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David" panose="020E0502060401010101" pitchFamily="34" charset="-79"/>
                <a:ea typeface="+mn-ea"/>
                <a:cs typeface="David" panose="020E0502060401010101" pitchFamily="34" charset="-79"/>
              </a:rPr>
              <a:t> Experience and Resilience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David" panose="020E0502060401010101" pitchFamily="34" charset="-79"/>
                <a:ea typeface="+mn-ea"/>
                <a:cs typeface="David" panose="020E0502060401010101" pitchFamily="34" charset="-79"/>
              </a:rPr>
              <a:t>Quantitative Finding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David" panose="020E0502060401010101" pitchFamily="34" charset="-79"/>
                <a:ea typeface="+mn-ea"/>
                <a:cs typeface="David" panose="020E0502060401010101" pitchFamily="34" charset="-79"/>
              </a:rPr>
              <a:t>The strongest predictor of resilience was: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David" panose="020E0502060401010101" pitchFamily="34" charset="-79"/>
                <a:ea typeface="+mn-ea"/>
                <a:cs typeface="David" panose="020E0502060401010101" pitchFamily="34" charset="-79"/>
              </a:rPr>
              <a:t>Years of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David" panose="020E0502060401010101" pitchFamily="34" charset="-79"/>
                <a:ea typeface="+mn-ea"/>
                <a:cs typeface="David" panose="020E0502060401010101" pitchFamily="34" charset="-79"/>
              </a:rPr>
              <a:t>Biodanza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David" panose="020E0502060401010101" pitchFamily="34" charset="-79"/>
                <a:ea typeface="+mn-ea"/>
                <a:cs typeface="David" panose="020E0502060401010101" pitchFamily="34" charset="-79"/>
              </a:rPr>
              <a:t> Practice</a:t>
            </a:r>
            <a:endParaRPr kumimoji="0" lang="he-IL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David" panose="020E0502060401010101" pitchFamily="34" charset="-79"/>
              <a:ea typeface="+mn-ea"/>
              <a:cs typeface="David" panose="020E0502060401010101" pitchFamily="34" charset="-79"/>
            </a:endParaRP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David" panose="020E0502060401010101" pitchFamily="34" charset="-79"/>
                <a:ea typeface="+mn-ea"/>
                <a:cs typeface="David" panose="020E0502060401010101" pitchFamily="34" charset="-79"/>
              </a:rPr>
              <a:t>Participants with more years of practice reported: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r>
              <a:rPr kumimoji="0" lang="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David" panose="020E0502060401010101" pitchFamily="34" charset="-79"/>
                <a:ea typeface="+mn-ea"/>
                <a:cs typeface="David" panose="020E0502060401010101" pitchFamily="34" charset="-79"/>
              </a:rPr>
              <a:t>Higher resilience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r>
              <a:rPr kumimoji="0" lang="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David" panose="020E0502060401010101" pitchFamily="34" charset="-79"/>
                <a:ea typeface="+mn-ea"/>
                <a:cs typeface="David" panose="020E0502060401010101" pitchFamily="34" charset="-79"/>
              </a:rPr>
              <a:t>Better emotional regulation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r>
              <a:rPr kumimoji="0" lang="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David" panose="020E0502060401010101" pitchFamily="34" charset="-79"/>
                <a:ea typeface="+mn-ea"/>
                <a:cs typeface="David" panose="020E0502060401010101" pitchFamily="34" charset="-79"/>
              </a:rPr>
              <a:t>Smaller wartime decline</a:t>
            </a:r>
          </a:p>
        </p:txBody>
      </p:sp>
      <p:sp>
        <p:nvSpPr>
          <p:cNvPr id="3" name="מציין מיקום של מספר שקופית 2">
            <a:extLst>
              <a:ext uri="{FF2B5EF4-FFF2-40B4-BE49-F238E27FC236}">
                <a16:creationId xmlns:a16="http://schemas.microsoft.com/office/drawing/2014/main" id="{FB20FD9C-2DEA-3BB1-BDB9-20351B650E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9C93C-DEC2-49F7-B4A9-C112E591FE93}" type="slidenum">
              <a:rPr lang="LID4096" smtClean="0"/>
              <a:t>12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8476835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199" name="Rectangle 8198">
            <a:extLst>
              <a:ext uri="{FF2B5EF4-FFF2-40B4-BE49-F238E27FC236}">
                <a16:creationId xmlns:a16="http://schemas.microsoft.com/office/drawing/2014/main" id="{4F7EBAE4-9945-4473-9E34-B2C66EA0F0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8201" name="!!Arc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89197" flipV="1">
            <a:off x="6261882" y="687822"/>
            <a:ext cx="5471147" cy="5471147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203" name="!!Oval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48561" y="921125"/>
            <a:ext cx="791021" cy="76956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196" name="Picture 4" descr="GALLERY | Biodanza Israel">
            <a:extLst>
              <a:ext uri="{FF2B5EF4-FFF2-40B4-BE49-F238E27FC236}">
                <a16:creationId xmlns:a16="http://schemas.microsoft.com/office/drawing/2014/main" id="{2DFD3AD6-7042-12E0-1665-90314A3F7C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2128" y="1690688"/>
            <a:ext cx="4776900" cy="322956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תיבת טקסט 3">
            <a:extLst>
              <a:ext uri="{FF2B5EF4-FFF2-40B4-BE49-F238E27FC236}">
                <a16:creationId xmlns:a16="http://schemas.microsoft.com/office/drawing/2014/main" id="{FEFDA9A8-59AD-2AE1-37FB-A26349A62E63}"/>
              </a:ext>
            </a:extLst>
          </p:cNvPr>
          <p:cNvSpPr txBox="1"/>
          <p:nvPr/>
        </p:nvSpPr>
        <p:spPr>
          <a:xfrm>
            <a:off x="401995" y="692796"/>
            <a:ext cx="6392210" cy="503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" sz="3600" b="1" dirty="0">
                <a:latin typeface="David" panose="020E0502060401010101" pitchFamily="34" charset="-79"/>
                <a:cs typeface="David" panose="020E0502060401010101" pitchFamily="34" charset="-79"/>
              </a:rPr>
              <a:t>Biodanza and the Six Biocentric Domains</a:t>
            </a:r>
          </a:p>
          <a:p>
            <a:pPr algn="l">
              <a:lnSpc>
                <a:spcPct val="107000"/>
              </a:lnSpc>
              <a:spcAft>
                <a:spcPts val="800"/>
              </a:spcAft>
              <a:buNone/>
            </a:pPr>
            <a:r>
              <a:rPr lang="" sz="3600" dirty="0">
                <a:latin typeface="David" panose="020E0502060401010101" pitchFamily="34" charset="-79"/>
                <a:cs typeface="David" panose="020E0502060401010101" pitchFamily="34" charset="-79"/>
              </a:rPr>
              <a:t>Theoretical Framework</a:t>
            </a:r>
          </a:p>
          <a:p>
            <a:pPr algn="l">
              <a:lnSpc>
                <a:spcPct val="107000"/>
              </a:lnSpc>
              <a:spcAft>
                <a:spcPts val="800"/>
              </a:spcAft>
              <a:buNone/>
            </a:pPr>
            <a:r>
              <a:rPr lang="" sz="3600" dirty="0">
                <a:latin typeface="David" panose="020E0502060401010101" pitchFamily="34" charset="-79"/>
                <a:cs typeface="David" panose="020E0502060401010101" pitchFamily="34" charset="-79"/>
              </a:rPr>
              <a:t>To better understand the findings, results were examined through the lens of Stueck's (2021) six biocentric domains for protecting well-being.</a:t>
            </a:r>
          </a:p>
        </p:txBody>
      </p:sp>
      <p:sp>
        <p:nvSpPr>
          <p:cNvPr id="2" name="מציין מיקום של מספר שקופית 1">
            <a:extLst>
              <a:ext uri="{FF2B5EF4-FFF2-40B4-BE49-F238E27FC236}">
                <a16:creationId xmlns:a16="http://schemas.microsoft.com/office/drawing/2014/main" id="{531AC5EE-9AE6-A772-B871-22EA6F321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9C93C-DEC2-49F7-B4A9-C112E591FE93}" type="slidenum">
              <a:rPr lang="LID4096" smtClean="0"/>
              <a:t>13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4839078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CB03A53-9314-BF77-700F-DF7CFE99AF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6B5E2835-4E47-45B3-9CFE-732FF7B054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65CBC447-8815-D9F9-B149-9E4C06BE7F4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814" r="3080" b="-1"/>
          <a:stretch>
            <a:fillRect/>
          </a:stretch>
        </p:blipFill>
        <p:spPr>
          <a:xfrm>
            <a:off x="8633637" y="10"/>
            <a:ext cx="3558364" cy="6857990"/>
          </a:xfrm>
          <a:custGeom>
            <a:avLst/>
            <a:gdLst/>
            <a:ahLst/>
            <a:cxnLst/>
            <a:rect l="l" t="t" r="r" b="b"/>
            <a:pathLst>
              <a:path w="8949307" h="6858000">
                <a:moveTo>
                  <a:pt x="0" y="0"/>
                </a:moveTo>
                <a:lnTo>
                  <a:pt x="8949307" y="0"/>
                </a:lnTo>
                <a:lnTo>
                  <a:pt x="8949307" y="6858000"/>
                </a:lnTo>
                <a:lnTo>
                  <a:pt x="0" y="6858000"/>
                </a:lnTo>
                <a:lnTo>
                  <a:pt x="62983" y="6788730"/>
                </a:lnTo>
                <a:cubicBezTo>
                  <a:pt x="773509" y="5928900"/>
                  <a:pt x="1212979" y="4741056"/>
                  <a:pt x="1212979" y="3429000"/>
                </a:cubicBezTo>
                <a:cubicBezTo>
                  <a:pt x="1212979" y="2116944"/>
                  <a:pt x="773509" y="929100"/>
                  <a:pt x="62983" y="69271"/>
                </a:cubicBezTo>
                <a:close/>
              </a:path>
            </a:pathLst>
          </a:custGeom>
        </p:spPr>
      </p:pic>
      <p:sp useBgFill="1">
        <p:nvSpPr>
          <p:cNvPr id="35" name="Freeform: Shape 34">
            <a:extLst>
              <a:ext uri="{FF2B5EF4-FFF2-40B4-BE49-F238E27FC236}">
                <a16:creationId xmlns:a16="http://schemas.microsoft.com/office/drawing/2014/main" id="{5B45AD5D-AA52-4F7B-9362-576A39AD9E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455673" cy="6858000"/>
          </a:xfrm>
          <a:custGeom>
            <a:avLst/>
            <a:gdLst>
              <a:gd name="connsiteX0" fmla="*/ 0 w 4455673"/>
              <a:gd name="connsiteY0" fmla="*/ 0 h 6858000"/>
              <a:gd name="connsiteX1" fmla="*/ 3242695 w 4455673"/>
              <a:gd name="connsiteY1" fmla="*/ 0 h 6858000"/>
              <a:gd name="connsiteX2" fmla="*/ 3305678 w 4455673"/>
              <a:gd name="connsiteY2" fmla="*/ 69271 h 6858000"/>
              <a:gd name="connsiteX3" fmla="*/ 4455673 w 4455673"/>
              <a:gd name="connsiteY3" fmla="*/ 3429000 h 6858000"/>
              <a:gd name="connsiteX4" fmla="*/ 3305678 w 4455673"/>
              <a:gd name="connsiteY4" fmla="*/ 6788730 h 6858000"/>
              <a:gd name="connsiteX5" fmla="*/ 3242695 w 4455673"/>
              <a:gd name="connsiteY5" fmla="*/ 6858000 h 6858000"/>
              <a:gd name="connsiteX6" fmla="*/ 0 w 4455673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55673" h="6858000">
                <a:moveTo>
                  <a:pt x="0" y="0"/>
                </a:moveTo>
                <a:lnTo>
                  <a:pt x="3242695" y="0"/>
                </a:lnTo>
                <a:lnTo>
                  <a:pt x="3305678" y="69271"/>
                </a:lnTo>
                <a:cubicBezTo>
                  <a:pt x="4016204" y="929100"/>
                  <a:pt x="4455673" y="2116944"/>
                  <a:pt x="4455673" y="3429000"/>
                </a:cubicBezTo>
                <a:cubicBezTo>
                  <a:pt x="4455673" y="4741056"/>
                  <a:pt x="4016204" y="5928900"/>
                  <a:pt x="3305678" y="6788730"/>
                </a:cubicBezTo>
                <a:lnTo>
                  <a:pt x="3242695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D5D5D5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37" name="Freeform: Shape 36">
            <a:extLst>
              <a:ext uri="{FF2B5EF4-FFF2-40B4-BE49-F238E27FC236}">
                <a16:creationId xmlns:a16="http://schemas.microsoft.com/office/drawing/2014/main" id="{AEDD7960-4866-4399-BEF6-DD1431AB4E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446529" cy="6858000"/>
          </a:xfrm>
          <a:custGeom>
            <a:avLst/>
            <a:gdLst>
              <a:gd name="connsiteX0" fmla="*/ 0 w 4446529"/>
              <a:gd name="connsiteY0" fmla="*/ 0 h 6858000"/>
              <a:gd name="connsiteX1" fmla="*/ 3233551 w 4446529"/>
              <a:gd name="connsiteY1" fmla="*/ 0 h 6858000"/>
              <a:gd name="connsiteX2" fmla="*/ 3296534 w 4446529"/>
              <a:gd name="connsiteY2" fmla="*/ 69271 h 6858000"/>
              <a:gd name="connsiteX3" fmla="*/ 4446529 w 4446529"/>
              <a:gd name="connsiteY3" fmla="*/ 3429000 h 6858000"/>
              <a:gd name="connsiteX4" fmla="*/ 3296534 w 4446529"/>
              <a:gd name="connsiteY4" fmla="*/ 6788730 h 6858000"/>
              <a:gd name="connsiteX5" fmla="*/ 3233551 w 4446529"/>
              <a:gd name="connsiteY5" fmla="*/ 6858000 h 6858000"/>
              <a:gd name="connsiteX6" fmla="*/ 0 w 444652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46529" h="6858000">
                <a:moveTo>
                  <a:pt x="0" y="0"/>
                </a:moveTo>
                <a:lnTo>
                  <a:pt x="3233551" y="0"/>
                </a:lnTo>
                <a:lnTo>
                  <a:pt x="3296534" y="69271"/>
                </a:lnTo>
                <a:cubicBezTo>
                  <a:pt x="4007060" y="929100"/>
                  <a:pt x="4446529" y="2116944"/>
                  <a:pt x="4446529" y="3429000"/>
                </a:cubicBezTo>
                <a:cubicBezTo>
                  <a:pt x="4446529" y="4741056"/>
                  <a:pt x="4007060" y="5928900"/>
                  <a:pt x="3296534" y="6788730"/>
                </a:cubicBezTo>
                <a:lnTo>
                  <a:pt x="3233551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375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תיבת טקסט 2">
            <a:extLst>
              <a:ext uri="{FF2B5EF4-FFF2-40B4-BE49-F238E27FC236}">
                <a16:creationId xmlns:a16="http://schemas.microsoft.com/office/drawing/2014/main" id="{3CA0F364-976D-3D4C-B579-340617174C32}"/>
              </a:ext>
            </a:extLst>
          </p:cNvPr>
          <p:cNvSpPr txBox="1"/>
          <p:nvPr/>
        </p:nvSpPr>
        <p:spPr>
          <a:xfrm>
            <a:off x="188030" y="360916"/>
            <a:ext cx="8535286" cy="61312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" sz="2400" b="1" dirty="0">
                <a:latin typeface="David" panose="020E0502060401010101" pitchFamily="34" charset="-79"/>
                <a:cs typeface="David" panose="020E0502060401010101" pitchFamily="34" charset="-79"/>
              </a:rPr>
              <a:t>Domain 1: Maintaining Affective Communication</a:t>
            </a:r>
            <a:r>
              <a:rPr lang="" sz="2400" dirty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</a:p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" sz="2400" dirty="0">
                <a:latin typeface="David" panose="020E0502060401010101" pitchFamily="34" charset="-79"/>
                <a:cs typeface="David" panose="020E0502060401010101" pitchFamily="34" charset="-79"/>
              </a:rPr>
              <a:t>Participants emphasized:</a:t>
            </a:r>
          </a:p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" sz="2400" dirty="0">
                <a:latin typeface="David" panose="020E0502060401010101" pitchFamily="34" charset="-79"/>
                <a:cs typeface="David" panose="020E0502060401010101" pitchFamily="34" charset="-79"/>
              </a:rPr>
              <a:t>• Hugs</a:t>
            </a:r>
            <a:br>
              <a:rPr lang="" sz="2400" dirty="0">
                <a:latin typeface="David" panose="020E0502060401010101" pitchFamily="34" charset="-79"/>
                <a:cs typeface="David" panose="020E0502060401010101" pitchFamily="34" charset="-79"/>
              </a:rPr>
            </a:br>
            <a:r>
              <a:rPr lang="" sz="2400" dirty="0">
                <a:latin typeface="David" panose="020E0502060401010101" pitchFamily="34" charset="-79"/>
                <a:cs typeface="David" panose="020E0502060401010101" pitchFamily="34" charset="-79"/>
              </a:rPr>
              <a:t>• Eye contact</a:t>
            </a:r>
            <a:br>
              <a:rPr lang="" sz="2400" dirty="0">
                <a:latin typeface="David" panose="020E0502060401010101" pitchFamily="34" charset="-79"/>
                <a:cs typeface="David" panose="020E0502060401010101" pitchFamily="34" charset="-79"/>
              </a:rPr>
            </a:br>
            <a:r>
              <a:rPr lang="" sz="2400" dirty="0">
                <a:latin typeface="David" panose="020E0502060401010101" pitchFamily="34" charset="-79"/>
                <a:cs typeface="David" panose="020E0502060401010101" pitchFamily="34" charset="-79"/>
              </a:rPr>
              <a:t>• Touch</a:t>
            </a:r>
            <a:br>
              <a:rPr lang="" sz="2400" dirty="0">
                <a:latin typeface="David" panose="020E0502060401010101" pitchFamily="34" charset="-79"/>
                <a:cs typeface="David" panose="020E0502060401010101" pitchFamily="34" charset="-79"/>
              </a:rPr>
            </a:br>
            <a:r>
              <a:rPr lang="" sz="2400" dirty="0">
                <a:latin typeface="David" panose="020E0502060401010101" pitchFamily="34" charset="-79"/>
                <a:cs typeface="David" panose="020E0502060401010101" pitchFamily="34" charset="-79"/>
              </a:rPr>
              <a:t>• Empathy</a:t>
            </a:r>
            <a:br>
              <a:rPr lang="" sz="2400" dirty="0">
                <a:latin typeface="David" panose="020E0502060401010101" pitchFamily="34" charset="-79"/>
                <a:cs typeface="David" panose="020E0502060401010101" pitchFamily="34" charset="-79"/>
              </a:rPr>
            </a:br>
            <a:r>
              <a:rPr lang="" sz="2400" dirty="0">
                <a:latin typeface="David" panose="020E0502060401010101" pitchFamily="34" charset="-79"/>
                <a:cs typeface="David" panose="020E0502060401010101" pitchFamily="34" charset="-79"/>
              </a:rPr>
              <a:t>• Compassion</a:t>
            </a:r>
            <a:br>
              <a:rPr lang="" sz="2400" dirty="0">
                <a:latin typeface="David" panose="020E0502060401010101" pitchFamily="34" charset="-79"/>
                <a:cs typeface="David" panose="020E0502060401010101" pitchFamily="34" charset="-79"/>
              </a:rPr>
            </a:br>
            <a:r>
              <a:rPr lang="" sz="2400" dirty="0">
                <a:latin typeface="David" panose="020E0502060401010101" pitchFamily="34" charset="-79"/>
                <a:cs typeface="David" panose="020E0502060401010101" pitchFamily="34" charset="-79"/>
              </a:rPr>
              <a:t>• Human warmth</a:t>
            </a:r>
          </a:p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" sz="2400" dirty="0">
                <a:latin typeface="David" panose="020E0502060401010101" pitchFamily="34" charset="-79"/>
                <a:cs typeface="David" panose="020E0502060401010101" pitchFamily="34" charset="-79"/>
              </a:rPr>
              <a:t>Interpretation</a:t>
            </a:r>
          </a:p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" sz="2400" dirty="0">
                <a:latin typeface="David" panose="020E0502060401010101" pitchFamily="34" charset="-79"/>
                <a:cs typeface="David" panose="020E0502060401010101" pitchFamily="34" charset="-79"/>
              </a:rPr>
              <a:t>Affective communication emerged as a central resilience-promoting factor.</a:t>
            </a:r>
            <a:endParaRPr lang="he-IL" sz="24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en-US" sz="2400" dirty="0">
                <a:latin typeface="David" panose="020E0502060401010101" pitchFamily="34" charset="-79"/>
                <a:cs typeface="David" panose="020E0502060401010101" pitchFamily="34" charset="-79"/>
              </a:rPr>
              <a:t>Many mentioned </a:t>
            </a:r>
            <a:r>
              <a:rPr lang="en-US" sz="2400" dirty="0" err="1">
                <a:latin typeface="David" panose="020E0502060401010101" pitchFamily="34" charset="-79"/>
                <a:cs typeface="David" panose="020E0502060401010101" pitchFamily="34" charset="-79"/>
              </a:rPr>
              <a:t>eutony</a:t>
            </a:r>
            <a:r>
              <a:rPr lang="en-US" sz="2400" dirty="0">
                <a:latin typeface="David" panose="020E0502060401010101" pitchFamily="34" charset="-79"/>
                <a:cs typeface="David" panose="020E0502060401010101" pitchFamily="34" charset="-79"/>
              </a:rPr>
              <a:t> practices as exercises that evoked empathy, solidarity, and compassion, and helped them deal with the sudden and intense shock and with the feelings of pressure.</a:t>
            </a:r>
            <a:endParaRPr lang="LID4096" sz="24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2" name="מציין מיקום של מספר שקופית 1">
            <a:extLst>
              <a:ext uri="{FF2B5EF4-FFF2-40B4-BE49-F238E27FC236}">
                <a16:creationId xmlns:a16="http://schemas.microsoft.com/office/drawing/2014/main" id="{452DF389-7FC1-0D21-9187-63A3D2B15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9C93C-DEC2-49F7-B4A9-C112E591FE93}" type="slidenum">
              <a:rPr lang="LID4096" smtClean="0"/>
              <a:t>14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343474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 descr="תמונה שמכילה חוץ, חוף, גדה&#10;&#10;התיאור נוצר באופן אוטומטי">
            <a:extLst>
              <a:ext uri="{FF2B5EF4-FFF2-40B4-BE49-F238E27FC236}">
                <a16:creationId xmlns:a16="http://schemas.microsoft.com/office/drawing/2014/main" id="{C4845A94-D7E2-E493-C327-1D464169192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979" r="39465"/>
          <a:stretch>
            <a:fillRect/>
          </a:stretch>
        </p:blipFill>
        <p:spPr>
          <a:xfrm>
            <a:off x="6096000" y="10"/>
            <a:ext cx="6095999" cy="6857990"/>
          </a:xfrm>
          <a:prstGeom prst="rect">
            <a:avLst/>
          </a:prstGeom>
          <a:noFill/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AE3A741D-C19B-960A-5803-1C58871478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369424" y="3028872"/>
            <a:ext cx="1559464" cy="6106313"/>
          </a:xfrm>
          <a:prstGeom prst="rect">
            <a:avLst/>
          </a:prstGeom>
          <a:gradFill>
            <a:gsLst>
              <a:gs pos="0">
                <a:schemeClr val="accent5">
                  <a:alpha val="77000"/>
                </a:schemeClr>
              </a:gs>
              <a:gs pos="57000">
                <a:schemeClr val="accent5">
                  <a:lumMod val="60000"/>
                  <a:lumOff val="40000"/>
                  <a:alpha val="0"/>
                </a:schemeClr>
              </a:gs>
            </a:gsLst>
            <a:lin ang="11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C3A50E9-9119-7BC3-083B-2D84CCC78E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15441" y="-3760"/>
            <a:ext cx="2176557" cy="6857999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40000">
                <a:schemeClr val="accent2">
                  <a:alpha val="0"/>
                </a:schemeClr>
              </a:gs>
            </a:gsLst>
            <a:lin ang="11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C39DE25-0E4E-0AA7-0932-1D78C23727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6096000" y="5502302"/>
            <a:ext cx="6106314" cy="1359456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89000"/>
                </a:schemeClr>
              </a:gs>
              <a:gs pos="38000">
                <a:schemeClr val="accent5">
                  <a:lumMod val="60000"/>
                  <a:lumOff val="40000"/>
                  <a:alpha val="0"/>
                </a:schemeClr>
              </a:gs>
            </a:gsLst>
            <a:lin ang="420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D6EA299-0840-6DEA-E670-C49AEBC87E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9026892" y="2939627"/>
            <a:ext cx="3162908" cy="3914612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60000"/>
                  <a:lumOff val="40000"/>
                </a:schemeClr>
              </a:gs>
              <a:gs pos="51000">
                <a:schemeClr val="accent5">
                  <a:lumMod val="60000"/>
                  <a:lumOff val="40000"/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89D32600-082B-023A-6F34-84EB616A16D9}"/>
              </a:ext>
            </a:extLst>
          </p:cNvPr>
          <p:cNvSpPr txBox="1"/>
          <p:nvPr/>
        </p:nvSpPr>
        <p:spPr>
          <a:xfrm>
            <a:off x="257158" y="452445"/>
            <a:ext cx="6648484" cy="63364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" sz="2400" b="1" dirty="0">
                <a:latin typeface="David" panose="020E0502060401010101" pitchFamily="34" charset="-79"/>
                <a:cs typeface="David" panose="020E0502060401010101" pitchFamily="34" charset="-79"/>
              </a:rPr>
              <a:t>Domain 2: </a:t>
            </a:r>
            <a:r>
              <a:rPr lang="en-US" sz="2400" b="1" dirty="0">
                <a:latin typeface="David" panose="020E0502060401010101" pitchFamily="34" charset="-79"/>
                <a:cs typeface="David" panose="020E0502060401010101" pitchFamily="34" charset="-79"/>
              </a:rPr>
              <a:t>Maintenance of lively corporeality </a:t>
            </a:r>
            <a:endParaRPr lang="" sz="24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algn="l" rtl="0">
              <a:lnSpc>
                <a:spcPct val="107000"/>
              </a:lnSpc>
              <a:spcAft>
                <a:spcPts val="800"/>
              </a:spcAft>
              <a:buNone/>
            </a:pPr>
            <a:endParaRPr lang="" sz="1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algn="l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" sz="2400" dirty="0">
                <a:latin typeface="David" panose="020E0502060401010101" pitchFamily="34" charset="-79"/>
                <a:cs typeface="David" panose="020E0502060401010101" pitchFamily="34" charset="-79"/>
              </a:rPr>
              <a:t>Participants reported:</a:t>
            </a:r>
          </a:p>
          <a:p>
            <a:pPr algn="l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" sz="2400" dirty="0">
                <a:latin typeface="David" panose="020E0502060401010101" pitchFamily="34" charset="-79"/>
                <a:cs typeface="David" panose="020E0502060401010101" pitchFamily="34" charset="-79"/>
              </a:rPr>
              <a:t>• Increased vitality</a:t>
            </a:r>
            <a:br>
              <a:rPr lang="" sz="2400" dirty="0">
                <a:latin typeface="David" panose="020E0502060401010101" pitchFamily="34" charset="-79"/>
                <a:cs typeface="David" panose="020E0502060401010101" pitchFamily="34" charset="-79"/>
              </a:rPr>
            </a:br>
            <a:r>
              <a:rPr lang="" sz="2400" dirty="0">
                <a:latin typeface="David" panose="020E0502060401010101" pitchFamily="34" charset="-79"/>
                <a:cs typeface="David" panose="020E0502060401010101" pitchFamily="34" charset="-79"/>
              </a:rPr>
              <a:t>• Bodily activation</a:t>
            </a:r>
            <a:br>
              <a:rPr lang="" sz="2400" dirty="0">
                <a:latin typeface="David" panose="020E0502060401010101" pitchFamily="34" charset="-79"/>
                <a:cs typeface="David" panose="020E0502060401010101" pitchFamily="34" charset="-79"/>
              </a:rPr>
            </a:br>
            <a:r>
              <a:rPr lang="" sz="2400" dirty="0">
                <a:latin typeface="David" panose="020E0502060401010101" pitchFamily="34" charset="-79"/>
                <a:cs typeface="David" panose="020E0502060401010101" pitchFamily="34" charset="-79"/>
              </a:rPr>
              <a:t>• Grounding</a:t>
            </a:r>
            <a:br>
              <a:rPr lang="" sz="2400" dirty="0">
                <a:latin typeface="David" panose="020E0502060401010101" pitchFamily="34" charset="-79"/>
                <a:cs typeface="David" panose="020E0502060401010101" pitchFamily="34" charset="-79"/>
              </a:rPr>
            </a:br>
            <a:r>
              <a:rPr lang="" sz="2400" dirty="0">
                <a:latin typeface="David" panose="020E0502060401010101" pitchFamily="34" charset="-79"/>
                <a:cs typeface="David" panose="020E0502060401010101" pitchFamily="34" charset="-79"/>
              </a:rPr>
              <a:t>• Movement integration</a:t>
            </a:r>
            <a:br>
              <a:rPr lang="" sz="2400" dirty="0">
                <a:latin typeface="David" panose="020E0502060401010101" pitchFamily="34" charset="-79"/>
                <a:cs typeface="David" panose="020E0502060401010101" pitchFamily="34" charset="-79"/>
              </a:rPr>
            </a:br>
            <a:r>
              <a:rPr lang="" sz="2400" dirty="0">
                <a:latin typeface="David" panose="020E0502060401010101" pitchFamily="34" charset="-79"/>
                <a:cs typeface="David" panose="020E0502060401010101" pitchFamily="34" charset="-79"/>
              </a:rPr>
              <a:t>• Improved regulation</a:t>
            </a:r>
          </a:p>
          <a:p>
            <a:pPr algn="l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" sz="2400" dirty="0">
                <a:latin typeface="David" panose="020E0502060401010101" pitchFamily="34" charset="-79"/>
                <a:cs typeface="David" panose="020E0502060401010101" pitchFamily="34" charset="-79"/>
              </a:rPr>
              <a:t>Interpretation</a:t>
            </a:r>
          </a:p>
          <a:p>
            <a:pPr algn="l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" sz="2400" dirty="0">
                <a:latin typeface="David" panose="020E0502060401010101" pitchFamily="34" charset="-79"/>
                <a:cs typeface="David" panose="020E0502060401010101" pitchFamily="34" charset="-79"/>
              </a:rPr>
              <a:t>Embodied experiences appear to support psychological well-being during crisis.</a:t>
            </a:r>
          </a:p>
          <a:p>
            <a:pPr algn="l" rtl="0">
              <a:lnSpc>
                <a:spcPct val="107000"/>
              </a:lnSpc>
              <a:spcAft>
                <a:spcPts val="800"/>
              </a:spcAft>
              <a:buNone/>
            </a:pPr>
            <a:endParaRPr lang="he-IL" sz="24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algn="l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" sz="2400" dirty="0">
                <a:latin typeface="David" panose="020E0502060401010101" pitchFamily="34" charset="-79"/>
                <a:cs typeface="David" panose="020E0502060401010101" pitchFamily="34" charset="-79"/>
              </a:rPr>
              <a:t>The body was repeatedly described as a pathway toward resilience.</a:t>
            </a:r>
          </a:p>
        </p:txBody>
      </p:sp>
      <p:sp>
        <p:nvSpPr>
          <p:cNvPr id="2" name="מציין מיקום של מספר שקופית 1">
            <a:extLst>
              <a:ext uri="{FF2B5EF4-FFF2-40B4-BE49-F238E27FC236}">
                <a16:creationId xmlns:a16="http://schemas.microsoft.com/office/drawing/2014/main" id="{5895E931-5753-02F9-8CE8-F582B2CE0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9C93C-DEC2-49F7-B4A9-C112E591FE93}" type="slidenum">
              <a:rPr lang="LID4096" smtClean="0"/>
              <a:t>15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874572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B6FACB3C-9069-4791-BC5C-0DB7CD19B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1F2038E-D777-4B76-81DD-DD13EE91B9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DD354807-230F-4402-B1B9-F733A8F1F1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818240" y="-16714"/>
            <a:ext cx="6373761" cy="6874714"/>
            <a:chOff x="5818240" y="-1"/>
            <a:chExt cx="6373761" cy="6874714"/>
          </a:xfrm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BF5A6F4A-CE87-4D5C-9382-8167967CE8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18240" y="-1"/>
              <a:ext cx="6373761" cy="6874714"/>
            </a:xfrm>
            <a:custGeom>
              <a:avLst/>
              <a:gdLst>
                <a:gd name="connsiteX0" fmla="*/ 6373761 w 6373761"/>
                <a:gd name="connsiteY0" fmla="*/ 5771297 h 6874714"/>
                <a:gd name="connsiteX1" fmla="*/ 6373761 w 6373761"/>
                <a:gd name="connsiteY1" fmla="*/ 6247960 h 6874714"/>
                <a:gd name="connsiteX2" fmla="*/ 6235932 w 6373761"/>
                <a:gd name="connsiteY2" fmla="*/ 6361930 h 6874714"/>
                <a:gd name="connsiteX3" fmla="*/ 5960375 w 6373761"/>
                <a:gd name="connsiteY3" fmla="*/ 6587489 h 6874714"/>
                <a:gd name="connsiteX4" fmla="*/ 5822907 w 6373761"/>
                <a:gd name="connsiteY4" fmla="*/ 6701871 h 6874714"/>
                <a:gd name="connsiteX5" fmla="*/ 5681115 w 6373761"/>
                <a:gd name="connsiteY5" fmla="*/ 6816896 h 6874714"/>
                <a:gd name="connsiteX6" fmla="*/ 5604096 w 6373761"/>
                <a:gd name="connsiteY6" fmla="*/ 6874714 h 6874714"/>
                <a:gd name="connsiteX7" fmla="*/ 4878485 w 6373761"/>
                <a:gd name="connsiteY7" fmla="*/ 6874714 h 6874714"/>
                <a:gd name="connsiteX8" fmla="*/ 5006014 w 6373761"/>
                <a:gd name="connsiteY8" fmla="*/ 6800200 h 6874714"/>
                <a:gd name="connsiteX9" fmla="*/ 5149855 w 6373761"/>
                <a:gd name="connsiteY9" fmla="*/ 6707667 h 6874714"/>
                <a:gd name="connsiteX10" fmla="*/ 5431866 w 6373761"/>
                <a:gd name="connsiteY10" fmla="*/ 6506210 h 6874714"/>
                <a:gd name="connsiteX11" fmla="*/ 5571036 w 6373761"/>
                <a:gd name="connsiteY11" fmla="*/ 6399557 h 6874714"/>
                <a:gd name="connsiteX12" fmla="*/ 5711649 w 6373761"/>
                <a:gd name="connsiteY12" fmla="*/ 6288912 h 6874714"/>
                <a:gd name="connsiteX13" fmla="*/ 6276589 w 6373761"/>
                <a:gd name="connsiteY13" fmla="*/ 5852379 h 6874714"/>
                <a:gd name="connsiteX14" fmla="*/ 3975975 w 6373761"/>
                <a:gd name="connsiteY14" fmla="*/ 263 h 6874714"/>
                <a:gd name="connsiteX15" fmla="*/ 4350473 w 6373761"/>
                <a:gd name="connsiteY15" fmla="*/ 24963 h 6874714"/>
                <a:gd name="connsiteX16" fmla="*/ 5077909 w 6373761"/>
                <a:gd name="connsiteY16" fmla="*/ 189450 h 6874714"/>
                <a:gd name="connsiteX17" fmla="*/ 5746507 w 6373761"/>
                <a:gd name="connsiteY17" fmla="*/ 505804 h 6874714"/>
                <a:gd name="connsiteX18" fmla="*/ 6322456 w 6373761"/>
                <a:gd name="connsiteY18" fmla="*/ 956633 h 6874714"/>
                <a:gd name="connsiteX19" fmla="*/ 6373761 w 6373761"/>
                <a:gd name="connsiteY19" fmla="*/ 1011863 h 6874714"/>
                <a:gd name="connsiteX20" fmla="*/ 6373761 w 6373761"/>
                <a:gd name="connsiteY20" fmla="*/ 1185075 h 6874714"/>
                <a:gd name="connsiteX21" fmla="*/ 6359489 w 6373761"/>
                <a:gd name="connsiteY21" fmla="*/ 1169497 h 6874714"/>
                <a:gd name="connsiteX22" fmla="*/ 6233869 w 6373761"/>
                <a:gd name="connsiteY22" fmla="*/ 1047442 h 6874714"/>
                <a:gd name="connsiteX23" fmla="*/ 5961423 w 6373761"/>
                <a:gd name="connsiteY23" fmla="*/ 827953 h 6874714"/>
                <a:gd name="connsiteX24" fmla="*/ 5663555 w 6373761"/>
                <a:gd name="connsiteY24" fmla="*/ 645304 h 6874714"/>
                <a:gd name="connsiteX25" fmla="*/ 5013827 w 6373761"/>
                <a:gd name="connsiteY25" fmla="*/ 397863 h 6874714"/>
                <a:gd name="connsiteX26" fmla="*/ 4327409 w 6373761"/>
                <a:gd name="connsiteY26" fmla="*/ 302545 h 6874714"/>
                <a:gd name="connsiteX27" fmla="*/ 3639939 w 6373761"/>
                <a:gd name="connsiteY27" fmla="*/ 338868 h 6874714"/>
                <a:gd name="connsiteX28" fmla="*/ 3302495 w 6373761"/>
                <a:gd name="connsiteY28" fmla="*/ 403659 h 6874714"/>
                <a:gd name="connsiteX29" fmla="*/ 2971604 w 6373761"/>
                <a:gd name="connsiteY29" fmla="*/ 496273 h 6874714"/>
                <a:gd name="connsiteX30" fmla="*/ 2648706 w 6373761"/>
                <a:gd name="connsiteY30" fmla="*/ 614389 h 6874714"/>
                <a:gd name="connsiteX31" fmla="*/ 2335374 w 6373761"/>
                <a:gd name="connsiteY31" fmla="*/ 757109 h 6874714"/>
                <a:gd name="connsiteX32" fmla="*/ 1741342 w 6373761"/>
                <a:gd name="connsiteY32" fmla="*/ 1107725 h 6874714"/>
                <a:gd name="connsiteX33" fmla="*/ 1600861 w 6373761"/>
                <a:gd name="connsiteY33" fmla="*/ 1208710 h 6874714"/>
                <a:gd name="connsiteX34" fmla="*/ 1531799 w 6373761"/>
                <a:gd name="connsiteY34" fmla="*/ 1260879 h 6874714"/>
                <a:gd name="connsiteX35" fmla="*/ 1463655 w 6373761"/>
                <a:gd name="connsiteY35" fmla="*/ 1314333 h 6874714"/>
                <a:gd name="connsiteX36" fmla="*/ 1200777 w 6373761"/>
                <a:gd name="connsiteY36" fmla="*/ 1541166 h 6874714"/>
                <a:gd name="connsiteX37" fmla="*/ 731501 w 6373761"/>
                <a:gd name="connsiteY37" fmla="*/ 2055754 h 6874714"/>
                <a:gd name="connsiteX38" fmla="*/ 531393 w 6373761"/>
                <a:gd name="connsiteY38" fmla="*/ 2342739 h 6874714"/>
                <a:gd name="connsiteX39" fmla="*/ 361033 w 6373761"/>
                <a:gd name="connsiteY39" fmla="*/ 2649046 h 6874714"/>
                <a:gd name="connsiteX40" fmla="*/ 323292 w 6373761"/>
                <a:gd name="connsiteY40" fmla="*/ 2728263 h 6874714"/>
                <a:gd name="connsiteX41" fmla="*/ 304945 w 6373761"/>
                <a:gd name="connsiteY41" fmla="*/ 2768193 h 6874714"/>
                <a:gd name="connsiteX42" fmla="*/ 287516 w 6373761"/>
                <a:gd name="connsiteY42" fmla="*/ 2808510 h 6874714"/>
                <a:gd name="connsiteX43" fmla="*/ 254230 w 6373761"/>
                <a:gd name="connsiteY43" fmla="*/ 2889788 h 6874714"/>
                <a:gd name="connsiteX44" fmla="*/ 223042 w 6373761"/>
                <a:gd name="connsiteY44" fmla="*/ 2971968 h 6874714"/>
                <a:gd name="connsiteX45" fmla="*/ 121611 w 6373761"/>
                <a:gd name="connsiteY45" fmla="*/ 3308544 h 6874714"/>
                <a:gd name="connsiteX46" fmla="*/ 39314 w 6373761"/>
                <a:gd name="connsiteY46" fmla="*/ 4005912 h 6874714"/>
                <a:gd name="connsiteX47" fmla="*/ 73910 w 6373761"/>
                <a:gd name="connsiteY47" fmla="*/ 4354081 h 6874714"/>
                <a:gd name="connsiteX48" fmla="*/ 179534 w 6373761"/>
                <a:gd name="connsiteY48" fmla="*/ 4687050 h 6874714"/>
                <a:gd name="connsiteX49" fmla="*/ 215964 w 6373761"/>
                <a:gd name="connsiteY49" fmla="*/ 4766654 h 6874714"/>
                <a:gd name="connsiteX50" fmla="*/ 256457 w 6373761"/>
                <a:gd name="connsiteY50" fmla="*/ 4844455 h 6874714"/>
                <a:gd name="connsiteX51" fmla="*/ 346225 w 6373761"/>
                <a:gd name="connsiteY51" fmla="*/ 4995290 h 6874714"/>
                <a:gd name="connsiteX52" fmla="*/ 445296 w 6373761"/>
                <a:gd name="connsiteY52" fmla="*/ 5140971 h 6874714"/>
                <a:gd name="connsiteX53" fmla="*/ 551443 w 6373761"/>
                <a:gd name="connsiteY53" fmla="*/ 5282531 h 6874714"/>
                <a:gd name="connsiteX54" fmla="*/ 772387 w 6373761"/>
                <a:gd name="connsiteY54" fmla="*/ 5562561 h 6874714"/>
                <a:gd name="connsiteX55" fmla="*/ 882858 w 6373761"/>
                <a:gd name="connsiteY55" fmla="*/ 5704507 h 6874714"/>
                <a:gd name="connsiteX56" fmla="*/ 990316 w 6373761"/>
                <a:gd name="connsiteY56" fmla="*/ 5848258 h 6874714"/>
                <a:gd name="connsiteX57" fmla="*/ 1097774 w 6373761"/>
                <a:gd name="connsiteY57" fmla="*/ 5987114 h 6874714"/>
                <a:gd name="connsiteX58" fmla="*/ 1210080 w 6373761"/>
                <a:gd name="connsiteY58" fmla="*/ 6121203 h 6874714"/>
                <a:gd name="connsiteX59" fmla="*/ 1448192 w 6373761"/>
                <a:gd name="connsiteY59" fmla="*/ 6374054 h 6874714"/>
                <a:gd name="connsiteX60" fmla="*/ 1982991 w 6373761"/>
                <a:gd name="connsiteY60" fmla="*/ 6796158 h 6874714"/>
                <a:gd name="connsiteX61" fmla="*/ 2118475 w 6373761"/>
                <a:gd name="connsiteY61" fmla="*/ 6874714 h 6874714"/>
                <a:gd name="connsiteX62" fmla="*/ 1569874 w 6373761"/>
                <a:gd name="connsiteY62" fmla="*/ 6874714 h 6874714"/>
                <a:gd name="connsiteX63" fmla="*/ 1507802 w 6373761"/>
                <a:gd name="connsiteY63" fmla="*/ 6817815 h 6874714"/>
                <a:gd name="connsiteX64" fmla="*/ 1256865 w 6373761"/>
                <a:gd name="connsiteY64" fmla="*/ 6543437 h 6874714"/>
                <a:gd name="connsiteX65" fmla="*/ 1038410 w 6373761"/>
                <a:gd name="connsiteY65" fmla="*/ 6248722 h 6874714"/>
                <a:gd name="connsiteX66" fmla="*/ 845380 w 6373761"/>
                <a:gd name="connsiteY66" fmla="*/ 5941386 h 6874714"/>
                <a:gd name="connsiteX67" fmla="*/ 755351 w 6373761"/>
                <a:gd name="connsiteY67" fmla="*/ 5788877 h 6874714"/>
                <a:gd name="connsiteX68" fmla="*/ 661784 w 6373761"/>
                <a:gd name="connsiteY68" fmla="*/ 5638944 h 6874714"/>
                <a:gd name="connsiteX69" fmla="*/ 466525 w 6373761"/>
                <a:gd name="connsiteY69" fmla="*/ 5340366 h 6874714"/>
                <a:gd name="connsiteX70" fmla="*/ 370992 w 6373761"/>
                <a:gd name="connsiteY70" fmla="*/ 5188502 h 6874714"/>
                <a:gd name="connsiteX71" fmla="*/ 280046 w 6373761"/>
                <a:gd name="connsiteY71" fmla="*/ 5033287 h 6874714"/>
                <a:gd name="connsiteX72" fmla="*/ 126853 w 6373761"/>
                <a:gd name="connsiteY72" fmla="*/ 4707660 h 6874714"/>
                <a:gd name="connsiteX73" fmla="*/ 30272 w 6373761"/>
                <a:gd name="connsiteY73" fmla="*/ 4362068 h 6874714"/>
                <a:gd name="connsiteX74" fmla="*/ 0 w 6373761"/>
                <a:gd name="connsiteY74" fmla="*/ 4005912 h 6874714"/>
                <a:gd name="connsiteX75" fmla="*/ 270480 w 6373761"/>
                <a:gd name="connsiteY75" fmla="*/ 2610532 h 6874714"/>
                <a:gd name="connsiteX76" fmla="*/ 415942 w 6373761"/>
                <a:gd name="connsiteY76" fmla="*/ 2280526 h 6874714"/>
                <a:gd name="connsiteX77" fmla="*/ 590102 w 6373761"/>
                <a:gd name="connsiteY77" fmla="*/ 1962626 h 6874714"/>
                <a:gd name="connsiteX78" fmla="*/ 1020719 w 6373761"/>
                <a:gd name="connsiteY78" fmla="*/ 1373070 h 6874714"/>
                <a:gd name="connsiteX79" fmla="*/ 1275080 w 6373761"/>
                <a:gd name="connsiteY79" fmla="*/ 1107081 h 6874714"/>
                <a:gd name="connsiteX80" fmla="*/ 1342437 w 6373761"/>
                <a:gd name="connsiteY80" fmla="*/ 1043965 h 6874714"/>
                <a:gd name="connsiteX81" fmla="*/ 1411106 w 6373761"/>
                <a:gd name="connsiteY81" fmla="*/ 982138 h 6874714"/>
                <a:gd name="connsiteX82" fmla="*/ 1553029 w 6373761"/>
                <a:gd name="connsiteY82" fmla="*/ 863376 h 6874714"/>
                <a:gd name="connsiteX83" fmla="*/ 2173401 w 6373761"/>
                <a:gd name="connsiteY83" fmla="*/ 454409 h 6874714"/>
                <a:gd name="connsiteX84" fmla="*/ 3599708 w 6373761"/>
                <a:gd name="connsiteY84" fmla="*/ 16332 h 6874714"/>
                <a:gd name="connsiteX85" fmla="*/ 3975975 w 6373761"/>
                <a:gd name="connsiteY85" fmla="*/ 263 h 6874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6373761" h="6874714">
                  <a:moveTo>
                    <a:pt x="6373761" y="5771297"/>
                  </a:moveTo>
                  <a:lnTo>
                    <a:pt x="6373761" y="6247960"/>
                  </a:lnTo>
                  <a:lnTo>
                    <a:pt x="6235932" y="6361930"/>
                  </a:lnTo>
                  <a:cubicBezTo>
                    <a:pt x="6143250" y="6437460"/>
                    <a:pt x="6051059" y="6512200"/>
                    <a:pt x="5960375" y="6587489"/>
                  </a:cubicBezTo>
                  <a:lnTo>
                    <a:pt x="5822907" y="6701871"/>
                  </a:lnTo>
                  <a:cubicBezTo>
                    <a:pt x="5776123" y="6740385"/>
                    <a:pt x="5729079" y="6778899"/>
                    <a:pt x="5681115" y="6816896"/>
                  </a:cubicBezTo>
                  <a:lnTo>
                    <a:pt x="5604096" y="6874714"/>
                  </a:lnTo>
                  <a:lnTo>
                    <a:pt x="4878485" y="6874714"/>
                  </a:lnTo>
                  <a:lnTo>
                    <a:pt x="5006014" y="6800200"/>
                  </a:lnTo>
                  <a:cubicBezTo>
                    <a:pt x="5054354" y="6770429"/>
                    <a:pt x="5102285" y="6739483"/>
                    <a:pt x="5149855" y="6707667"/>
                  </a:cubicBezTo>
                  <a:cubicBezTo>
                    <a:pt x="5244993" y="6643906"/>
                    <a:pt x="5338561" y="6576025"/>
                    <a:pt x="5431866" y="6506210"/>
                  </a:cubicBezTo>
                  <a:cubicBezTo>
                    <a:pt x="5478386" y="6471304"/>
                    <a:pt x="5524777" y="6435495"/>
                    <a:pt x="5571036" y="6399557"/>
                  </a:cubicBezTo>
                  <a:lnTo>
                    <a:pt x="5711649" y="6288912"/>
                  </a:lnTo>
                  <a:cubicBezTo>
                    <a:pt x="5902059" y="6140395"/>
                    <a:pt x="6093257" y="5998320"/>
                    <a:pt x="6276589" y="5852379"/>
                  </a:cubicBezTo>
                  <a:close/>
                  <a:moveTo>
                    <a:pt x="3975975" y="263"/>
                  </a:moveTo>
                  <a:cubicBezTo>
                    <a:pt x="4101550" y="1809"/>
                    <a:pt x="4226830" y="10149"/>
                    <a:pt x="4350473" y="24963"/>
                  </a:cubicBezTo>
                  <a:cubicBezTo>
                    <a:pt x="4598149" y="54846"/>
                    <a:pt x="4842943" y="108687"/>
                    <a:pt x="5077909" y="189450"/>
                  </a:cubicBezTo>
                  <a:cubicBezTo>
                    <a:pt x="5312876" y="269955"/>
                    <a:pt x="5537357" y="376867"/>
                    <a:pt x="5746507" y="505804"/>
                  </a:cubicBezTo>
                  <a:cubicBezTo>
                    <a:pt x="5955527" y="634999"/>
                    <a:pt x="6148688" y="786864"/>
                    <a:pt x="6322456" y="956633"/>
                  </a:cubicBezTo>
                  <a:lnTo>
                    <a:pt x="6373761" y="1011863"/>
                  </a:lnTo>
                  <a:lnTo>
                    <a:pt x="6373761" y="1185075"/>
                  </a:lnTo>
                  <a:lnTo>
                    <a:pt x="6359489" y="1169497"/>
                  </a:lnTo>
                  <a:cubicBezTo>
                    <a:pt x="6318811" y="1127602"/>
                    <a:pt x="6276917" y="1086890"/>
                    <a:pt x="6233869" y="1047442"/>
                  </a:cubicBezTo>
                  <a:cubicBezTo>
                    <a:pt x="6147509" y="968870"/>
                    <a:pt x="6056431" y="895448"/>
                    <a:pt x="5961423" y="827953"/>
                  </a:cubicBezTo>
                  <a:cubicBezTo>
                    <a:pt x="5865891" y="761102"/>
                    <a:pt x="5766688" y="699403"/>
                    <a:pt x="5663555" y="645304"/>
                  </a:cubicBezTo>
                  <a:cubicBezTo>
                    <a:pt x="5457943" y="535816"/>
                    <a:pt x="5238703" y="453894"/>
                    <a:pt x="5013827" y="397863"/>
                  </a:cubicBezTo>
                  <a:cubicBezTo>
                    <a:pt x="4788953" y="341703"/>
                    <a:pt x="4558442" y="310917"/>
                    <a:pt x="4327409" y="302545"/>
                  </a:cubicBezTo>
                  <a:cubicBezTo>
                    <a:pt x="4096111" y="293012"/>
                    <a:pt x="3867174" y="305893"/>
                    <a:pt x="3639939" y="338868"/>
                  </a:cubicBezTo>
                  <a:cubicBezTo>
                    <a:pt x="3526585" y="355999"/>
                    <a:pt x="3413885" y="377254"/>
                    <a:pt x="3302495" y="403659"/>
                  </a:cubicBezTo>
                  <a:cubicBezTo>
                    <a:pt x="3191107" y="430451"/>
                    <a:pt x="3080634" y="460978"/>
                    <a:pt x="2971604" y="496273"/>
                  </a:cubicBezTo>
                  <a:cubicBezTo>
                    <a:pt x="2862573" y="531437"/>
                    <a:pt x="2754854" y="570852"/>
                    <a:pt x="2648706" y="614389"/>
                  </a:cubicBezTo>
                  <a:cubicBezTo>
                    <a:pt x="2542690" y="658056"/>
                    <a:pt x="2438114" y="705714"/>
                    <a:pt x="2335374" y="757109"/>
                  </a:cubicBezTo>
                  <a:cubicBezTo>
                    <a:pt x="2129894" y="859769"/>
                    <a:pt x="1931228" y="976855"/>
                    <a:pt x="1741342" y="1107725"/>
                  </a:cubicBezTo>
                  <a:cubicBezTo>
                    <a:pt x="1694035" y="1140571"/>
                    <a:pt x="1646858" y="1173933"/>
                    <a:pt x="1600861" y="1208710"/>
                  </a:cubicBezTo>
                  <a:cubicBezTo>
                    <a:pt x="1577535" y="1225713"/>
                    <a:pt x="1554732" y="1243361"/>
                    <a:pt x="1531799" y="1260879"/>
                  </a:cubicBezTo>
                  <a:cubicBezTo>
                    <a:pt x="1508735" y="1278267"/>
                    <a:pt x="1486064" y="1296171"/>
                    <a:pt x="1463655" y="1314333"/>
                  </a:cubicBezTo>
                  <a:cubicBezTo>
                    <a:pt x="1373627" y="1386853"/>
                    <a:pt x="1285564" y="1462077"/>
                    <a:pt x="1200777" y="1541166"/>
                  </a:cubicBezTo>
                  <a:cubicBezTo>
                    <a:pt x="1030810" y="1698827"/>
                    <a:pt x="873161" y="1870785"/>
                    <a:pt x="731501" y="2055754"/>
                  </a:cubicBezTo>
                  <a:cubicBezTo>
                    <a:pt x="660734" y="2148239"/>
                    <a:pt x="593771" y="2243944"/>
                    <a:pt x="531393" y="2342739"/>
                  </a:cubicBezTo>
                  <a:cubicBezTo>
                    <a:pt x="470063" y="2442050"/>
                    <a:pt x="412140" y="2543810"/>
                    <a:pt x="361033" y="2649046"/>
                  </a:cubicBezTo>
                  <a:cubicBezTo>
                    <a:pt x="347798" y="2675194"/>
                    <a:pt x="335479" y="2701728"/>
                    <a:pt x="323292" y="2728263"/>
                  </a:cubicBezTo>
                  <a:lnTo>
                    <a:pt x="304945" y="2768193"/>
                  </a:lnTo>
                  <a:lnTo>
                    <a:pt x="287516" y="2808510"/>
                  </a:lnTo>
                  <a:cubicBezTo>
                    <a:pt x="276115" y="2835432"/>
                    <a:pt x="264583" y="2862352"/>
                    <a:pt x="254230" y="2889788"/>
                  </a:cubicBezTo>
                  <a:cubicBezTo>
                    <a:pt x="243877" y="2917224"/>
                    <a:pt x="232477" y="2944274"/>
                    <a:pt x="223042" y="2971968"/>
                  </a:cubicBezTo>
                  <a:cubicBezTo>
                    <a:pt x="182679" y="3081970"/>
                    <a:pt x="148475" y="3194291"/>
                    <a:pt x="121611" y="3308544"/>
                  </a:cubicBezTo>
                  <a:cubicBezTo>
                    <a:pt x="67096" y="3536534"/>
                    <a:pt x="39183" y="3771224"/>
                    <a:pt x="39314" y="4005912"/>
                  </a:cubicBezTo>
                  <a:cubicBezTo>
                    <a:pt x="39969" y="4122871"/>
                    <a:pt x="51109" y="4239571"/>
                    <a:pt x="73910" y="4354081"/>
                  </a:cubicBezTo>
                  <a:cubicBezTo>
                    <a:pt x="97892" y="4468334"/>
                    <a:pt x="132619" y="4580140"/>
                    <a:pt x="179534" y="4687050"/>
                  </a:cubicBezTo>
                  <a:cubicBezTo>
                    <a:pt x="190673" y="4713972"/>
                    <a:pt x="203647" y="4740249"/>
                    <a:pt x="215964" y="4766654"/>
                  </a:cubicBezTo>
                  <a:cubicBezTo>
                    <a:pt x="229332" y="4792674"/>
                    <a:pt x="242043" y="4818950"/>
                    <a:pt x="256457" y="4844455"/>
                  </a:cubicBezTo>
                  <a:cubicBezTo>
                    <a:pt x="283978" y="4895978"/>
                    <a:pt x="314642" y="4945956"/>
                    <a:pt x="346225" y="4995290"/>
                  </a:cubicBezTo>
                  <a:cubicBezTo>
                    <a:pt x="377676" y="5044752"/>
                    <a:pt x="411355" y="5092926"/>
                    <a:pt x="445296" y="5140971"/>
                  </a:cubicBezTo>
                  <a:cubicBezTo>
                    <a:pt x="479760" y="5188630"/>
                    <a:pt x="515537" y="5235645"/>
                    <a:pt x="551443" y="5282531"/>
                  </a:cubicBezTo>
                  <a:cubicBezTo>
                    <a:pt x="623387" y="5376434"/>
                    <a:pt x="698608" y="5468402"/>
                    <a:pt x="772387" y="5562561"/>
                  </a:cubicBezTo>
                  <a:cubicBezTo>
                    <a:pt x="809472" y="5609448"/>
                    <a:pt x="846428" y="5656719"/>
                    <a:pt x="882858" y="5704507"/>
                  </a:cubicBezTo>
                  <a:cubicBezTo>
                    <a:pt x="919159" y="5751909"/>
                    <a:pt x="955196" y="5802273"/>
                    <a:pt x="990316" y="5848258"/>
                  </a:cubicBezTo>
                  <a:cubicBezTo>
                    <a:pt x="1025175" y="5895402"/>
                    <a:pt x="1061736" y="5941129"/>
                    <a:pt x="1097774" y="5987114"/>
                  </a:cubicBezTo>
                  <a:cubicBezTo>
                    <a:pt x="1134860" y="6032326"/>
                    <a:pt x="1171684" y="6077536"/>
                    <a:pt x="1210080" y="6121203"/>
                  </a:cubicBezTo>
                  <a:cubicBezTo>
                    <a:pt x="1286350" y="6209051"/>
                    <a:pt x="1365632" y="6293677"/>
                    <a:pt x="1448192" y="6374054"/>
                  </a:cubicBezTo>
                  <a:cubicBezTo>
                    <a:pt x="1613572" y="6534420"/>
                    <a:pt x="1792057" y="6677526"/>
                    <a:pt x="1982991" y="6796158"/>
                  </a:cubicBezTo>
                  <a:lnTo>
                    <a:pt x="2118475" y="6874714"/>
                  </a:lnTo>
                  <a:lnTo>
                    <a:pt x="1569874" y="6874714"/>
                  </a:lnTo>
                  <a:lnTo>
                    <a:pt x="1507802" y="6817815"/>
                  </a:lnTo>
                  <a:cubicBezTo>
                    <a:pt x="1418412" y="6730595"/>
                    <a:pt x="1334903" y="6638562"/>
                    <a:pt x="1256865" y="6543437"/>
                  </a:cubicBezTo>
                  <a:cubicBezTo>
                    <a:pt x="1179155" y="6447861"/>
                    <a:pt x="1106817" y="6349194"/>
                    <a:pt x="1038410" y="6248722"/>
                  </a:cubicBezTo>
                  <a:cubicBezTo>
                    <a:pt x="969873" y="6148253"/>
                    <a:pt x="905922" y="6045592"/>
                    <a:pt x="845380" y="5941386"/>
                  </a:cubicBezTo>
                  <a:cubicBezTo>
                    <a:pt x="814453" y="5888704"/>
                    <a:pt x="786147" y="5839370"/>
                    <a:pt x="755351" y="5788877"/>
                  </a:cubicBezTo>
                  <a:cubicBezTo>
                    <a:pt x="724817" y="5738771"/>
                    <a:pt x="693760" y="5688665"/>
                    <a:pt x="661784" y="5638944"/>
                  </a:cubicBezTo>
                  <a:lnTo>
                    <a:pt x="466525" y="5340366"/>
                  </a:lnTo>
                  <a:cubicBezTo>
                    <a:pt x="434156" y="5290131"/>
                    <a:pt x="402181" y="5239639"/>
                    <a:pt x="370992" y="5188502"/>
                  </a:cubicBezTo>
                  <a:cubicBezTo>
                    <a:pt x="339803" y="5137364"/>
                    <a:pt x="308876" y="5086099"/>
                    <a:pt x="280046" y="5033287"/>
                  </a:cubicBezTo>
                  <a:cubicBezTo>
                    <a:pt x="222255" y="4928179"/>
                    <a:pt x="169181" y="4819982"/>
                    <a:pt x="126853" y="4707660"/>
                  </a:cubicBezTo>
                  <a:cubicBezTo>
                    <a:pt x="83739" y="4595725"/>
                    <a:pt x="51764" y="4479670"/>
                    <a:pt x="30272" y="4362068"/>
                  </a:cubicBezTo>
                  <a:cubicBezTo>
                    <a:pt x="9698" y="4244466"/>
                    <a:pt x="0" y="4125060"/>
                    <a:pt x="0" y="4005912"/>
                  </a:cubicBezTo>
                  <a:cubicBezTo>
                    <a:pt x="1704" y="3530867"/>
                    <a:pt x="95140" y="3057110"/>
                    <a:pt x="270480" y="2610532"/>
                  </a:cubicBezTo>
                  <a:cubicBezTo>
                    <a:pt x="314511" y="2498984"/>
                    <a:pt x="362212" y="2388466"/>
                    <a:pt x="415942" y="2280526"/>
                  </a:cubicBezTo>
                  <a:cubicBezTo>
                    <a:pt x="468884" y="2172197"/>
                    <a:pt x="527199" y="2066188"/>
                    <a:pt x="590102" y="1962626"/>
                  </a:cubicBezTo>
                  <a:cubicBezTo>
                    <a:pt x="716037" y="1755631"/>
                    <a:pt x="859794" y="1557653"/>
                    <a:pt x="1020719" y="1373070"/>
                  </a:cubicBezTo>
                  <a:cubicBezTo>
                    <a:pt x="1101575" y="1281101"/>
                    <a:pt x="1185969" y="1191838"/>
                    <a:pt x="1275080" y="1107081"/>
                  </a:cubicBezTo>
                  <a:cubicBezTo>
                    <a:pt x="1297227" y="1085699"/>
                    <a:pt x="1319504" y="1064575"/>
                    <a:pt x="1342437" y="1043965"/>
                  </a:cubicBezTo>
                  <a:cubicBezTo>
                    <a:pt x="1365240" y="1023226"/>
                    <a:pt x="1387648" y="1002102"/>
                    <a:pt x="1411106" y="982138"/>
                  </a:cubicBezTo>
                  <a:cubicBezTo>
                    <a:pt x="1457497" y="941563"/>
                    <a:pt x="1505065" y="902276"/>
                    <a:pt x="1553029" y="863376"/>
                  </a:cubicBezTo>
                  <a:cubicBezTo>
                    <a:pt x="1745798" y="708806"/>
                    <a:pt x="1954030" y="571882"/>
                    <a:pt x="2173401" y="454409"/>
                  </a:cubicBezTo>
                  <a:cubicBezTo>
                    <a:pt x="2612013" y="219334"/>
                    <a:pt x="3099505" y="65666"/>
                    <a:pt x="3599708" y="16332"/>
                  </a:cubicBezTo>
                  <a:cubicBezTo>
                    <a:pt x="3724530" y="3966"/>
                    <a:pt x="3850400" y="-1283"/>
                    <a:pt x="3975975" y="26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1023DD2-2E6F-4419-B404-80F08460BE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65276" y="313387"/>
              <a:ext cx="6326724" cy="6561326"/>
            </a:xfrm>
            <a:custGeom>
              <a:avLst/>
              <a:gdLst>
                <a:gd name="connsiteX0" fmla="*/ 6326724 w 6326724"/>
                <a:gd name="connsiteY0" fmla="*/ 5020808 h 6561326"/>
                <a:gd name="connsiteX1" fmla="*/ 6326724 w 6326724"/>
                <a:gd name="connsiteY1" fmla="*/ 5698632 h 6561326"/>
                <a:gd name="connsiteX2" fmla="*/ 6067438 w 6326724"/>
                <a:gd name="connsiteY2" fmla="*/ 5902509 h 6561326"/>
                <a:gd name="connsiteX3" fmla="*/ 5799974 w 6326724"/>
                <a:gd name="connsiteY3" fmla="*/ 6102017 h 6561326"/>
                <a:gd name="connsiteX4" fmla="*/ 5665258 w 6326724"/>
                <a:gd name="connsiteY4" fmla="*/ 6202100 h 6561326"/>
                <a:gd name="connsiteX5" fmla="*/ 5526873 w 6326724"/>
                <a:gd name="connsiteY5" fmla="*/ 6302828 h 6561326"/>
                <a:gd name="connsiteX6" fmla="*/ 5385080 w 6326724"/>
                <a:gd name="connsiteY6" fmla="*/ 6402268 h 6561326"/>
                <a:gd name="connsiteX7" fmla="*/ 5238833 w 6326724"/>
                <a:gd name="connsiteY7" fmla="*/ 6498875 h 6561326"/>
                <a:gd name="connsiteX8" fmla="*/ 5138040 w 6326724"/>
                <a:gd name="connsiteY8" fmla="*/ 6561326 h 6561326"/>
                <a:gd name="connsiteX9" fmla="*/ 3946072 w 6326724"/>
                <a:gd name="connsiteY9" fmla="*/ 6561326 h 6561326"/>
                <a:gd name="connsiteX10" fmla="*/ 3976009 w 6326724"/>
                <a:gd name="connsiteY10" fmla="*/ 6555242 h 6561326"/>
                <a:gd name="connsiteX11" fmla="*/ 4404855 w 6326724"/>
                <a:gd name="connsiteY11" fmla="*/ 6399048 h 6561326"/>
                <a:gd name="connsiteX12" fmla="*/ 4938868 w 6326724"/>
                <a:gd name="connsiteY12" fmla="*/ 6072132 h 6561326"/>
                <a:gd name="connsiteX13" fmla="*/ 5068342 w 6326724"/>
                <a:gd name="connsiteY13" fmla="*/ 5976042 h 6561326"/>
                <a:gd name="connsiteX14" fmla="*/ 5197816 w 6326724"/>
                <a:gd name="connsiteY14" fmla="*/ 5876730 h 6561326"/>
                <a:gd name="connsiteX15" fmla="*/ 5460039 w 6326724"/>
                <a:gd name="connsiteY15" fmla="*/ 5670637 h 6561326"/>
                <a:gd name="connsiteX16" fmla="*/ 5999033 w 6326724"/>
                <a:gd name="connsiteY16" fmla="*/ 5271718 h 6561326"/>
                <a:gd name="connsiteX17" fmla="*/ 6258766 w 6326724"/>
                <a:gd name="connsiteY17" fmla="*/ 5077603 h 6561326"/>
                <a:gd name="connsiteX18" fmla="*/ 4139342 w 6326724"/>
                <a:gd name="connsiteY18" fmla="*/ 440 h 6561326"/>
                <a:gd name="connsiteX19" fmla="*/ 4315744 w 6326724"/>
                <a:gd name="connsiteY19" fmla="*/ 6808 h 6561326"/>
                <a:gd name="connsiteX20" fmla="*/ 5015400 w 6326724"/>
                <a:gd name="connsiteY20" fmla="*/ 113591 h 6561326"/>
                <a:gd name="connsiteX21" fmla="*/ 5681114 w 6326724"/>
                <a:gd name="connsiteY21" fmla="*/ 361418 h 6561326"/>
                <a:gd name="connsiteX22" fmla="*/ 6270952 w 6326724"/>
                <a:gd name="connsiteY22" fmla="*/ 755441 h 6561326"/>
                <a:gd name="connsiteX23" fmla="*/ 6326724 w 6326724"/>
                <a:gd name="connsiteY23" fmla="*/ 807432 h 6561326"/>
                <a:gd name="connsiteX24" fmla="*/ 6326724 w 6326724"/>
                <a:gd name="connsiteY24" fmla="*/ 1231565 h 6561326"/>
                <a:gd name="connsiteX25" fmla="*/ 6302093 w 6326724"/>
                <a:gd name="connsiteY25" fmla="*/ 1203002 h 6561326"/>
                <a:gd name="connsiteX26" fmla="*/ 6066914 w 6326724"/>
                <a:gd name="connsiteY26" fmla="*/ 989616 h 6561326"/>
                <a:gd name="connsiteX27" fmla="*/ 5533688 w 6326724"/>
                <a:gd name="connsiteY27" fmla="*/ 647242 h 6561326"/>
                <a:gd name="connsiteX28" fmla="*/ 4933626 w 6326724"/>
                <a:gd name="connsiteY28" fmla="*/ 432262 h 6561326"/>
                <a:gd name="connsiteX29" fmla="*/ 4296873 w 6326724"/>
                <a:gd name="connsiteY29" fmla="*/ 343126 h 6561326"/>
                <a:gd name="connsiteX30" fmla="*/ 3651602 w 6326724"/>
                <a:gd name="connsiteY30" fmla="*/ 365797 h 6561326"/>
                <a:gd name="connsiteX31" fmla="*/ 3018256 w 6326724"/>
                <a:gd name="connsiteY31" fmla="*/ 496666 h 6561326"/>
                <a:gd name="connsiteX32" fmla="*/ 2412429 w 6326724"/>
                <a:gd name="connsiteY32" fmla="*/ 724399 h 6561326"/>
                <a:gd name="connsiteX33" fmla="*/ 1329857 w 6326724"/>
                <a:gd name="connsiteY33" fmla="*/ 1424086 h 6561326"/>
                <a:gd name="connsiteX34" fmla="*/ 887314 w 6326724"/>
                <a:gd name="connsiteY34" fmla="*/ 1891015 h 6561326"/>
                <a:gd name="connsiteX35" fmla="*/ 537420 w 6326724"/>
                <a:gd name="connsiteY35" fmla="*/ 2427245 h 6561326"/>
                <a:gd name="connsiteX36" fmla="*/ 299965 w 6326724"/>
                <a:gd name="connsiteY36" fmla="*/ 3020021 h 6561326"/>
                <a:gd name="connsiteX37" fmla="*/ 213606 w 6326724"/>
                <a:gd name="connsiteY37" fmla="*/ 3651953 h 6561326"/>
                <a:gd name="connsiteX38" fmla="*/ 250036 w 6326724"/>
                <a:gd name="connsiteY38" fmla="*/ 3961352 h 6561326"/>
                <a:gd name="connsiteX39" fmla="*/ 357625 w 6326724"/>
                <a:gd name="connsiteY39" fmla="*/ 4250783 h 6561326"/>
                <a:gd name="connsiteX40" fmla="*/ 432715 w 6326724"/>
                <a:gd name="connsiteY40" fmla="*/ 4387063 h 6561326"/>
                <a:gd name="connsiteX41" fmla="*/ 518943 w 6326724"/>
                <a:gd name="connsiteY41" fmla="*/ 4518962 h 6561326"/>
                <a:gd name="connsiteX42" fmla="*/ 718133 w 6326724"/>
                <a:gd name="connsiteY42" fmla="*/ 4773874 h 6561326"/>
                <a:gd name="connsiteX43" fmla="*/ 933704 w 6326724"/>
                <a:gd name="connsiteY43" fmla="*/ 5030717 h 6561326"/>
                <a:gd name="connsiteX44" fmla="*/ 1040900 w 6326724"/>
                <a:gd name="connsiteY44" fmla="*/ 5164806 h 6561326"/>
                <a:gd name="connsiteX45" fmla="*/ 1092401 w 6326724"/>
                <a:gd name="connsiteY45" fmla="*/ 5230628 h 6561326"/>
                <a:gd name="connsiteX46" fmla="*/ 1142854 w 6326724"/>
                <a:gd name="connsiteY46" fmla="*/ 5293615 h 6561326"/>
                <a:gd name="connsiteX47" fmla="*/ 1576354 w 6326724"/>
                <a:gd name="connsiteY47" fmla="*/ 5759128 h 6561326"/>
                <a:gd name="connsiteX48" fmla="*/ 1806865 w 6326724"/>
                <a:gd name="connsiteY48" fmla="*/ 5968571 h 6561326"/>
                <a:gd name="connsiteX49" fmla="*/ 2048253 w 6326724"/>
                <a:gd name="connsiteY49" fmla="*/ 6161654 h 6561326"/>
                <a:gd name="connsiteX50" fmla="*/ 2587506 w 6326724"/>
                <a:gd name="connsiteY50" fmla="*/ 6467059 h 6561326"/>
                <a:gd name="connsiteX51" fmla="*/ 2889176 w 6326724"/>
                <a:gd name="connsiteY51" fmla="*/ 6553360 h 6561326"/>
                <a:gd name="connsiteX52" fmla="*/ 2929698 w 6326724"/>
                <a:gd name="connsiteY52" fmla="*/ 6561326 h 6561326"/>
                <a:gd name="connsiteX53" fmla="*/ 1816374 w 6326724"/>
                <a:gd name="connsiteY53" fmla="*/ 6561326 h 6561326"/>
                <a:gd name="connsiteX54" fmla="*/ 1787601 w 6326724"/>
                <a:gd name="connsiteY54" fmla="*/ 6545761 h 6561326"/>
                <a:gd name="connsiteX55" fmla="*/ 1225544 w 6326724"/>
                <a:gd name="connsiteY55" fmla="*/ 6094158 h 6561326"/>
                <a:gd name="connsiteX56" fmla="*/ 997654 w 6326724"/>
                <a:gd name="connsiteY56" fmla="*/ 5822374 h 6561326"/>
                <a:gd name="connsiteX57" fmla="*/ 798596 w 6326724"/>
                <a:gd name="connsiteY57" fmla="*/ 5534615 h 6561326"/>
                <a:gd name="connsiteX58" fmla="*/ 752075 w 6326724"/>
                <a:gd name="connsiteY58" fmla="*/ 5461324 h 6561326"/>
                <a:gd name="connsiteX59" fmla="*/ 707650 w 6326724"/>
                <a:gd name="connsiteY59" fmla="*/ 5390221 h 6561326"/>
                <a:gd name="connsiteX60" fmla="*/ 619980 w 6326724"/>
                <a:gd name="connsiteY60" fmla="*/ 5252396 h 6561326"/>
                <a:gd name="connsiteX61" fmla="*/ 438349 w 6326724"/>
                <a:gd name="connsiteY61" fmla="*/ 4970822 h 6561326"/>
                <a:gd name="connsiteX62" fmla="*/ 261044 w 6326724"/>
                <a:gd name="connsiteY62" fmla="*/ 4673145 h 6561326"/>
                <a:gd name="connsiteX63" fmla="*/ 181107 w 6326724"/>
                <a:gd name="connsiteY63" fmla="*/ 4515356 h 6561326"/>
                <a:gd name="connsiteX64" fmla="*/ 113224 w 6326724"/>
                <a:gd name="connsiteY64" fmla="*/ 4350223 h 6561326"/>
                <a:gd name="connsiteX65" fmla="*/ 61199 w 6326724"/>
                <a:gd name="connsiteY65" fmla="*/ 4178908 h 6561326"/>
                <a:gd name="connsiteX66" fmla="*/ 41804 w 6326724"/>
                <a:gd name="connsiteY66" fmla="*/ 4091577 h 6561326"/>
                <a:gd name="connsiteX67" fmla="*/ 33287 w 6326724"/>
                <a:gd name="connsiteY67" fmla="*/ 4047781 h 6561326"/>
                <a:gd name="connsiteX68" fmla="*/ 26209 w 6326724"/>
                <a:gd name="connsiteY68" fmla="*/ 4003858 h 6561326"/>
                <a:gd name="connsiteX69" fmla="*/ 0 w 6326724"/>
                <a:gd name="connsiteY69" fmla="*/ 3651953 h 6561326"/>
                <a:gd name="connsiteX70" fmla="*/ 72731 w 6326724"/>
                <a:gd name="connsiteY70" fmla="*/ 2966307 h 6561326"/>
                <a:gd name="connsiteX71" fmla="*/ 291316 w 6326724"/>
                <a:gd name="connsiteY71" fmla="*/ 2309385 h 6561326"/>
                <a:gd name="connsiteX72" fmla="*/ 1110878 w 6326724"/>
                <a:gd name="connsiteY72" fmla="*/ 1193776 h 6561326"/>
                <a:gd name="connsiteX73" fmla="*/ 1654327 w 6326724"/>
                <a:gd name="connsiteY73" fmla="*/ 756730 h 6561326"/>
                <a:gd name="connsiteX74" fmla="*/ 2261727 w 6326724"/>
                <a:gd name="connsiteY74" fmla="*/ 409720 h 6561326"/>
                <a:gd name="connsiteX75" fmla="*/ 3610060 w 6326724"/>
                <a:gd name="connsiteY75" fmla="*/ 27032 h 6561326"/>
                <a:gd name="connsiteX76" fmla="*/ 4139342 w 6326724"/>
                <a:gd name="connsiteY76" fmla="*/ 440 h 6561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6326724" h="6561326">
                  <a:moveTo>
                    <a:pt x="6326724" y="5020808"/>
                  </a:moveTo>
                  <a:lnTo>
                    <a:pt x="6326724" y="5698632"/>
                  </a:lnTo>
                  <a:lnTo>
                    <a:pt x="6067438" y="5902509"/>
                  </a:lnTo>
                  <a:cubicBezTo>
                    <a:pt x="5977868" y="5970407"/>
                    <a:pt x="5888364" y="6036453"/>
                    <a:pt x="5799974" y="6102017"/>
                  </a:cubicBezTo>
                  <a:lnTo>
                    <a:pt x="5665258" y="6202100"/>
                  </a:lnTo>
                  <a:cubicBezTo>
                    <a:pt x="5619654" y="6235719"/>
                    <a:pt x="5573656" y="6269596"/>
                    <a:pt x="5526873" y="6302828"/>
                  </a:cubicBezTo>
                  <a:cubicBezTo>
                    <a:pt x="5480220" y="6336189"/>
                    <a:pt x="5433044" y="6369423"/>
                    <a:pt x="5385080" y="6402268"/>
                  </a:cubicBezTo>
                  <a:cubicBezTo>
                    <a:pt x="5336988" y="6434857"/>
                    <a:pt x="5288500" y="6467187"/>
                    <a:pt x="5238833" y="6498875"/>
                  </a:cubicBezTo>
                  <a:lnTo>
                    <a:pt x="5138040" y="6561326"/>
                  </a:lnTo>
                  <a:lnTo>
                    <a:pt x="3946072" y="6561326"/>
                  </a:lnTo>
                  <a:lnTo>
                    <a:pt x="3976009" y="6555242"/>
                  </a:lnTo>
                  <a:cubicBezTo>
                    <a:pt x="4123712" y="6519227"/>
                    <a:pt x="4266863" y="6466383"/>
                    <a:pt x="4404855" y="6399048"/>
                  </a:cubicBezTo>
                  <a:cubicBezTo>
                    <a:pt x="4589500" y="6310299"/>
                    <a:pt x="4765232" y="6196690"/>
                    <a:pt x="4938868" y="6072132"/>
                  </a:cubicBezTo>
                  <a:cubicBezTo>
                    <a:pt x="4982245" y="6041089"/>
                    <a:pt x="5025359" y="6008630"/>
                    <a:pt x="5068342" y="5976042"/>
                  </a:cubicBezTo>
                  <a:cubicBezTo>
                    <a:pt x="5111588" y="5943453"/>
                    <a:pt x="5154702" y="5910349"/>
                    <a:pt x="5197816" y="5876730"/>
                  </a:cubicBezTo>
                  <a:lnTo>
                    <a:pt x="5460039" y="5670637"/>
                  </a:lnTo>
                  <a:cubicBezTo>
                    <a:pt x="5639966" y="5530365"/>
                    <a:pt x="5821596" y="5399753"/>
                    <a:pt x="5999033" y="5271718"/>
                  </a:cubicBezTo>
                  <a:cubicBezTo>
                    <a:pt x="6087686" y="5207700"/>
                    <a:pt x="6174667" y="5143360"/>
                    <a:pt x="6258766" y="5077603"/>
                  </a:cubicBezTo>
                  <a:close/>
                  <a:moveTo>
                    <a:pt x="4139342" y="440"/>
                  </a:moveTo>
                  <a:cubicBezTo>
                    <a:pt x="4198237" y="1301"/>
                    <a:pt x="4257068" y="3427"/>
                    <a:pt x="4315744" y="6808"/>
                  </a:cubicBezTo>
                  <a:cubicBezTo>
                    <a:pt x="4550841" y="20849"/>
                    <a:pt x="4785806" y="55240"/>
                    <a:pt x="5015400" y="113591"/>
                  </a:cubicBezTo>
                  <a:cubicBezTo>
                    <a:pt x="5244992" y="171812"/>
                    <a:pt x="5469212" y="254249"/>
                    <a:pt x="5681114" y="361418"/>
                  </a:cubicBezTo>
                  <a:cubicBezTo>
                    <a:pt x="5892754" y="468586"/>
                    <a:pt x="6093124" y="599584"/>
                    <a:pt x="6270952" y="755441"/>
                  </a:cubicBezTo>
                  <a:lnTo>
                    <a:pt x="6326724" y="807432"/>
                  </a:lnTo>
                  <a:lnTo>
                    <a:pt x="6326724" y="1231565"/>
                  </a:lnTo>
                  <a:lnTo>
                    <a:pt x="6302093" y="1203002"/>
                  </a:lnTo>
                  <a:cubicBezTo>
                    <a:pt x="6227937" y="1127247"/>
                    <a:pt x="6149211" y="1056081"/>
                    <a:pt x="6066914" y="989616"/>
                  </a:cubicBezTo>
                  <a:cubicBezTo>
                    <a:pt x="5902714" y="856299"/>
                    <a:pt x="5724360" y="740371"/>
                    <a:pt x="5533688" y="647242"/>
                  </a:cubicBezTo>
                  <a:cubicBezTo>
                    <a:pt x="5343146" y="553857"/>
                    <a:pt x="5141466" y="482239"/>
                    <a:pt x="4933626" y="432262"/>
                  </a:cubicBezTo>
                  <a:cubicBezTo>
                    <a:pt x="4725788" y="382156"/>
                    <a:pt x="4512182" y="353303"/>
                    <a:pt x="4296873" y="343126"/>
                  </a:cubicBezTo>
                  <a:cubicBezTo>
                    <a:pt x="4081172" y="332435"/>
                    <a:pt x="3865732" y="339520"/>
                    <a:pt x="3651602" y="365797"/>
                  </a:cubicBezTo>
                  <a:cubicBezTo>
                    <a:pt x="3437604" y="392202"/>
                    <a:pt x="3225572" y="436384"/>
                    <a:pt x="3018256" y="496666"/>
                  </a:cubicBezTo>
                  <a:cubicBezTo>
                    <a:pt x="2810809" y="556691"/>
                    <a:pt x="2608474" y="634362"/>
                    <a:pt x="2412429" y="724399"/>
                  </a:cubicBezTo>
                  <a:cubicBezTo>
                    <a:pt x="2019160" y="902541"/>
                    <a:pt x="1651969" y="1138775"/>
                    <a:pt x="1329857" y="1424086"/>
                  </a:cubicBezTo>
                  <a:cubicBezTo>
                    <a:pt x="1169326" y="1567192"/>
                    <a:pt x="1020588" y="1723307"/>
                    <a:pt x="887314" y="1891015"/>
                  </a:cubicBezTo>
                  <a:cubicBezTo>
                    <a:pt x="753778" y="2058466"/>
                    <a:pt x="635967" y="2238026"/>
                    <a:pt x="537420" y="2427245"/>
                  </a:cubicBezTo>
                  <a:cubicBezTo>
                    <a:pt x="438874" y="2616335"/>
                    <a:pt x="356839" y="2814313"/>
                    <a:pt x="299965" y="3020021"/>
                  </a:cubicBezTo>
                  <a:cubicBezTo>
                    <a:pt x="242961" y="3225212"/>
                    <a:pt x="213474" y="3438518"/>
                    <a:pt x="213606" y="3651953"/>
                  </a:cubicBezTo>
                  <a:cubicBezTo>
                    <a:pt x="214785" y="3756804"/>
                    <a:pt x="225269" y="3860881"/>
                    <a:pt x="250036" y="3961352"/>
                  </a:cubicBezTo>
                  <a:cubicBezTo>
                    <a:pt x="274412" y="4061950"/>
                    <a:pt x="312284" y="4158171"/>
                    <a:pt x="357625" y="4250783"/>
                  </a:cubicBezTo>
                  <a:cubicBezTo>
                    <a:pt x="380558" y="4297025"/>
                    <a:pt x="405982" y="4342366"/>
                    <a:pt x="432715" y="4387063"/>
                  </a:cubicBezTo>
                  <a:cubicBezTo>
                    <a:pt x="459841" y="4431630"/>
                    <a:pt x="488803" y="4475554"/>
                    <a:pt x="518943" y="4518962"/>
                  </a:cubicBezTo>
                  <a:cubicBezTo>
                    <a:pt x="580011" y="4605521"/>
                    <a:pt x="647893" y="4689504"/>
                    <a:pt x="718133" y="4773874"/>
                  </a:cubicBezTo>
                  <a:cubicBezTo>
                    <a:pt x="788374" y="4858372"/>
                    <a:pt x="861760" y="4942871"/>
                    <a:pt x="933704" y="5030717"/>
                  </a:cubicBezTo>
                  <a:cubicBezTo>
                    <a:pt x="969742" y="5074512"/>
                    <a:pt x="1005387" y="5119337"/>
                    <a:pt x="1040900" y="5164806"/>
                  </a:cubicBezTo>
                  <a:lnTo>
                    <a:pt x="1092401" y="5230628"/>
                  </a:lnTo>
                  <a:cubicBezTo>
                    <a:pt x="1109306" y="5251624"/>
                    <a:pt x="1125425" y="5273135"/>
                    <a:pt x="1142854" y="5293615"/>
                  </a:cubicBezTo>
                  <a:cubicBezTo>
                    <a:pt x="1278880" y="5460293"/>
                    <a:pt x="1426438" y="5613704"/>
                    <a:pt x="1576354" y="5759128"/>
                  </a:cubicBezTo>
                  <a:cubicBezTo>
                    <a:pt x="1651706" y="5831519"/>
                    <a:pt x="1728368" y="5901461"/>
                    <a:pt x="1806865" y="5968571"/>
                  </a:cubicBezTo>
                  <a:cubicBezTo>
                    <a:pt x="1885362" y="6035680"/>
                    <a:pt x="1965299" y="6100599"/>
                    <a:pt x="2048253" y="6161654"/>
                  </a:cubicBezTo>
                  <a:cubicBezTo>
                    <a:pt x="2213502" y="6284022"/>
                    <a:pt x="2391724" y="6393380"/>
                    <a:pt x="2587506" y="6467059"/>
                  </a:cubicBezTo>
                  <a:cubicBezTo>
                    <a:pt x="2685137" y="6503898"/>
                    <a:pt x="2786304" y="6532106"/>
                    <a:pt x="2889176" y="6553360"/>
                  </a:cubicBezTo>
                  <a:lnTo>
                    <a:pt x="2929698" y="6561326"/>
                  </a:lnTo>
                  <a:lnTo>
                    <a:pt x="1816374" y="6561326"/>
                  </a:lnTo>
                  <a:lnTo>
                    <a:pt x="1787601" y="6545761"/>
                  </a:lnTo>
                  <a:cubicBezTo>
                    <a:pt x="1577272" y="6422749"/>
                    <a:pt x="1389483" y="6266761"/>
                    <a:pt x="1225544" y="6094158"/>
                  </a:cubicBezTo>
                  <a:cubicBezTo>
                    <a:pt x="1143116" y="6007986"/>
                    <a:pt x="1068158" y="5916274"/>
                    <a:pt x="997654" y="5822374"/>
                  </a:cubicBezTo>
                  <a:cubicBezTo>
                    <a:pt x="927546" y="5728086"/>
                    <a:pt x="860842" y="5632381"/>
                    <a:pt x="798596" y="5534615"/>
                  </a:cubicBezTo>
                  <a:cubicBezTo>
                    <a:pt x="782608" y="5510399"/>
                    <a:pt x="767537" y="5485797"/>
                    <a:pt x="752075" y="5461324"/>
                  </a:cubicBezTo>
                  <a:lnTo>
                    <a:pt x="707650" y="5390221"/>
                  </a:lnTo>
                  <a:cubicBezTo>
                    <a:pt x="679213" y="5344237"/>
                    <a:pt x="649728" y="5298638"/>
                    <a:pt x="619980" y="5252396"/>
                  </a:cubicBezTo>
                  <a:lnTo>
                    <a:pt x="438349" y="4970822"/>
                  </a:lnTo>
                  <a:cubicBezTo>
                    <a:pt x="377413" y="4874860"/>
                    <a:pt x="317263" y="4776064"/>
                    <a:pt x="261044" y="4673145"/>
                  </a:cubicBezTo>
                  <a:cubicBezTo>
                    <a:pt x="233000" y="4621622"/>
                    <a:pt x="205874" y="4569197"/>
                    <a:pt x="181107" y="4515356"/>
                  </a:cubicBezTo>
                  <a:cubicBezTo>
                    <a:pt x="156470" y="4461385"/>
                    <a:pt x="133537" y="4406385"/>
                    <a:pt x="113224" y="4350223"/>
                  </a:cubicBezTo>
                  <a:cubicBezTo>
                    <a:pt x="93305" y="4293934"/>
                    <a:pt x="75614" y="4236872"/>
                    <a:pt x="61199" y="4178908"/>
                  </a:cubicBezTo>
                  <a:cubicBezTo>
                    <a:pt x="54385" y="4149927"/>
                    <a:pt x="47440" y="4120815"/>
                    <a:pt x="41804" y="4091577"/>
                  </a:cubicBezTo>
                  <a:lnTo>
                    <a:pt x="33287" y="4047781"/>
                  </a:lnTo>
                  <a:lnTo>
                    <a:pt x="26209" y="4003858"/>
                  </a:lnTo>
                  <a:cubicBezTo>
                    <a:pt x="7732" y="3886643"/>
                    <a:pt x="0" y="3768783"/>
                    <a:pt x="0" y="3651953"/>
                  </a:cubicBezTo>
                  <a:cubicBezTo>
                    <a:pt x="524" y="3422031"/>
                    <a:pt x="25030" y="3192109"/>
                    <a:pt x="72731" y="2966307"/>
                  </a:cubicBezTo>
                  <a:cubicBezTo>
                    <a:pt x="120301" y="2740634"/>
                    <a:pt x="193163" y="2519343"/>
                    <a:pt x="291316" y="2309385"/>
                  </a:cubicBezTo>
                  <a:cubicBezTo>
                    <a:pt x="488540" y="1889469"/>
                    <a:pt x="774352" y="1513736"/>
                    <a:pt x="1110878" y="1193776"/>
                  </a:cubicBezTo>
                  <a:cubicBezTo>
                    <a:pt x="1279535" y="1033797"/>
                    <a:pt x="1461821" y="887856"/>
                    <a:pt x="1654327" y="756730"/>
                  </a:cubicBezTo>
                  <a:cubicBezTo>
                    <a:pt x="1847096" y="625732"/>
                    <a:pt x="2049956" y="509031"/>
                    <a:pt x="2261727" y="409720"/>
                  </a:cubicBezTo>
                  <a:cubicBezTo>
                    <a:pt x="2685792" y="212515"/>
                    <a:pt x="3142357" y="82162"/>
                    <a:pt x="3610060" y="27032"/>
                  </a:cubicBezTo>
                  <a:cubicBezTo>
                    <a:pt x="3785399" y="6647"/>
                    <a:pt x="3962657" y="-2144"/>
                    <a:pt x="4139342" y="44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BC4A6C98-F96E-4587-B01F-A9B01BBFAD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1866928 h 6521594"/>
                <a:gd name="connsiteX4" fmla="*/ 6212358 w 6321679"/>
                <a:gd name="connsiteY4" fmla="*/ 1689281 h 6521594"/>
                <a:gd name="connsiteX5" fmla="*/ 6049880 w 6321679"/>
                <a:gd name="connsiteY5" fmla="*/ 1477173 h 6521594"/>
                <a:gd name="connsiteX6" fmla="*/ 5248663 w 6321679"/>
                <a:gd name="connsiteY6" fmla="*/ 869327 h 6521594"/>
                <a:gd name="connsiteX7" fmla="*/ 4150102 w 6321679"/>
                <a:gd name="connsiteY7" fmla="*/ 644042 h 6521594"/>
                <a:gd name="connsiteX8" fmla="*/ 2867946 w 6321679"/>
                <a:gd name="connsiteY8" fmla="*/ 886459 h 6521594"/>
                <a:gd name="connsiteX9" fmla="*/ 1728892 w 6321679"/>
                <a:gd name="connsiteY9" fmla="*/ 1552397 h 6521594"/>
                <a:gd name="connsiteX10" fmla="*/ 941043 w 6321679"/>
                <a:gd name="connsiteY10" fmla="*/ 2512664 h 6521594"/>
                <a:gd name="connsiteX11" fmla="*/ 655362 w 6321679"/>
                <a:gd name="connsiteY11" fmla="*/ 3630204 h 6521594"/>
                <a:gd name="connsiteX12" fmla="*/ 1128177 w 6321679"/>
                <a:gd name="connsiteY12" fmla="*/ 4667883 h 6521594"/>
                <a:gd name="connsiteX13" fmla="*/ 1366419 w 6321679"/>
                <a:gd name="connsiteY13" fmla="*/ 4997246 h 6521594"/>
                <a:gd name="connsiteX14" fmla="*/ 3601937 w 6321679"/>
                <a:gd name="connsiteY14" fmla="*/ 6284685 h 6521594"/>
                <a:gd name="connsiteX15" fmla="*/ 5298985 w 6321679"/>
                <a:gd name="connsiteY15" fmla="*/ 5492643 h 6521594"/>
                <a:gd name="connsiteX16" fmla="*/ 5505513 w 6321679"/>
                <a:gd name="connsiteY16" fmla="*/ 5335367 h 6521594"/>
                <a:gd name="connsiteX17" fmla="*/ 6252618 w 6321679"/>
                <a:gd name="connsiteY17" fmla="*/ 4722492 h 6521594"/>
                <a:gd name="connsiteX18" fmla="*/ 6321679 w 6321679"/>
                <a:gd name="connsiteY18" fmla="*/ 4651477 h 6521594"/>
                <a:gd name="connsiteX19" fmla="*/ 6321679 w 6321679"/>
                <a:gd name="connsiteY19" fmla="*/ 5523097 h 6521594"/>
                <a:gd name="connsiteX20" fmla="*/ 6024428 w 6321679"/>
                <a:gd name="connsiteY20" fmla="*/ 5754969 h 6521594"/>
                <a:gd name="connsiteX21" fmla="*/ 5702345 w 6321679"/>
                <a:gd name="connsiteY21" fmla="*/ 6000018 h 6521594"/>
                <a:gd name="connsiteX22" fmla="*/ 4988380 w 6321679"/>
                <a:gd name="connsiteY22" fmla="*/ 6506549 h 6521594"/>
                <a:gd name="connsiteX23" fmla="*/ 4961490 w 6321679"/>
                <a:gd name="connsiteY23" fmla="*/ 6521594 h 6521594"/>
                <a:gd name="connsiteX24" fmla="*/ 2011326 w 6321679"/>
                <a:gd name="connsiteY24" fmla="*/ 6521594 h 6521594"/>
                <a:gd name="connsiteX25" fmla="*/ 1982893 w 6321679"/>
                <a:gd name="connsiteY25" fmla="*/ 6505768 h 6521594"/>
                <a:gd name="connsiteX26" fmla="*/ 824149 w 6321679"/>
                <a:gd name="connsiteY26" fmla="*/ 5358682 h 6521594"/>
                <a:gd name="connsiteX27" fmla="*/ 0 w 6321679"/>
                <a:gd name="connsiteY27" fmla="*/ 3630075 h 6521594"/>
                <a:gd name="connsiteX28" fmla="*/ 4150102 w 6321679"/>
                <a:gd name="connsiteY28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1866928"/>
                  </a:lnTo>
                  <a:lnTo>
                    <a:pt x="6212358" y="1689281"/>
                  </a:lnTo>
                  <a:cubicBezTo>
                    <a:pt x="6161484" y="1615222"/>
                    <a:pt x="6107295" y="1544427"/>
                    <a:pt x="6049880" y="1477173"/>
                  </a:cubicBezTo>
                  <a:cubicBezTo>
                    <a:pt x="5825135" y="1214018"/>
                    <a:pt x="5555573" y="1009470"/>
                    <a:pt x="5248663" y="869327"/>
                  </a:cubicBezTo>
                  <a:cubicBezTo>
                    <a:pt x="4921178" y="719909"/>
                    <a:pt x="4551627" y="644042"/>
                    <a:pt x="4150102" y="644042"/>
                  </a:cubicBezTo>
                  <a:cubicBezTo>
                    <a:pt x="3724203" y="644042"/>
                    <a:pt x="3292799" y="725448"/>
                    <a:pt x="2867946" y="886459"/>
                  </a:cubicBezTo>
                  <a:cubicBezTo>
                    <a:pt x="2454234" y="1042832"/>
                    <a:pt x="2060440" y="1273141"/>
                    <a:pt x="1728892" y="1552397"/>
                  </a:cubicBezTo>
                  <a:cubicBezTo>
                    <a:pt x="1391580" y="1836419"/>
                    <a:pt x="1126473" y="2159600"/>
                    <a:pt x="941043" y="2512664"/>
                  </a:cubicBezTo>
                  <a:cubicBezTo>
                    <a:pt x="751551" y="2873583"/>
                    <a:pt x="655362" y="3249575"/>
                    <a:pt x="655362" y="3630204"/>
                  </a:cubicBezTo>
                  <a:cubicBezTo>
                    <a:pt x="655362" y="4013537"/>
                    <a:pt x="808817" y="4237405"/>
                    <a:pt x="1128177" y="4667883"/>
                  </a:cubicBezTo>
                  <a:cubicBezTo>
                    <a:pt x="1205232" y="4771702"/>
                    <a:pt x="1284908" y="4879129"/>
                    <a:pt x="1366419" y="4997246"/>
                  </a:cubicBezTo>
                  <a:cubicBezTo>
                    <a:pt x="1989282" y="5899677"/>
                    <a:pt x="2657880" y="6284685"/>
                    <a:pt x="3601937" y="6284685"/>
                  </a:cubicBezTo>
                  <a:cubicBezTo>
                    <a:pt x="4221523" y="6284685"/>
                    <a:pt x="4676122" y="5971036"/>
                    <a:pt x="5298985" y="5492643"/>
                  </a:cubicBezTo>
                  <a:cubicBezTo>
                    <a:pt x="5368571" y="5439187"/>
                    <a:pt x="5438156" y="5386375"/>
                    <a:pt x="5505513" y="5335367"/>
                  </a:cubicBezTo>
                  <a:cubicBezTo>
                    <a:pt x="5779335" y="5127761"/>
                    <a:pt x="6041730" y="4928776"/>
                    <a:pt x="6252618" y="4722492"/>
                  </a:cubicBezTo>
                  <a:lnTo>
                    <a:pt x="6321679" y="4651477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A66409EC-9CC3-482A-A4A5-54ED092B3F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2150195 h 6521594"/>
                <a:gd name="connsiteX4" fmla="*/ 6241288 w 6321679"/>
                <a:gd name="connsiteY4" fmla="*/ 1985338 h 6521594"/>
                <a:gd name="connsiteX5" fmla="*/ 5949367 w 6321679"/>
                <a:gd name="connsiteY5" fmla="*/ 1559997 h 6521594"/>
                <a:gd name="connsiteX6" fmla="*/ 5193362 w 6321679"/>
                <a:gd name="connsiteY6" fmla="*/ 986156 h 6521594"/>
                <a:gd name="connsiteX7" fmla="*/ 4150102 w 6321679"/>
                <a:gd name="connsiteY7" fmla="*/ 772850 h 6521594"/>
                <a:gd name="connsiteX8" fmla="*/ 2914861 w 6321679"/>
                <a:gd name="connsiteY8" fmla="*/ 1006637 h 6521594"/>
                <a:gd name="connsiteX9" fmla="*/ 1814073 w 6321679"/>
                <a:gd name="connsiteY9" fmla="*/ 1650163 h 6521594"/>
                <a:gd name="connsiteX10" fmla="*/ 1057412 w 6321679"/>
                <a:gd name="connsiteY10" fmla="*/ 2571657 h 6521594"/>
                <a:gd name="connsiteX11" fmla="*/ 786277 w 6321679"/>
                <a:gd name="connsiteY11" fmla="*/ 3630204 h 6521594"/>
                <a:gd name="connsiteX12" fmla="*/ 1233931 w 6321679"/>
                <a:gd name="connsiteY12" fmla="*/ 4592016 h 6521594"/>
                <a:gd name="connsiteX13" fmla="*/ 1474795 w 6321679"/>
                <a:gd name="connsiteY13" fmla="*/ 4924985 h 6521594"/>
                <a:gd name="connsiteX14" fmla="*/ 2393691 w 6321679"/>
                <a:gd name="connsiteY14" fmla="*/ 5846995 h 6521594"/>
                <a:gd name="connsiteX15" fmla="*/ 3601805 w 6321679"/>
                <a:gd name="connsiteY15" fmla="*/ 6155876 h 6521594"/>
                <a:gd name="connsiteX16" fmla="*/ 4378909 w 6321679"/>
                <a:gd name="connsiteY16" fmla="*/ 5959186 h 6521594"/>
                <a:gd name="connsiteX17" fmla="*/ 5218129 w 6321679"/>
                <a:gd name="connsiteY17" fmla="*/ 5391271 h 6521594"/>
                <a:gd name="connsiteX18" fmla="*/ 5425313 w 6321679"/>
                <a:gd name="connsiteY18" fmla="*/ 5233481 h 6521594"/>
                <a:gd name="connsiteX19" fmla="*/ 6254366 w 6321679"/>
                <a:gd name="connsiteY19" fmla="*/ 4534301 h 6521594"/>
                <a:gd name="connsiteX20" fmla="*/ 6321679 w 6321679"/>
                <a:gd name="connsiteY20" fmla="*/ 4456641 h 6521594"/>
                <a:gd name="connsiteX21" fmla="*/ 6321679 w 6321679"/>
                <a:gd name="connsiteY21" fmla="*/ 5523097 h 6521594"/>
                <a:gd name="connsiteX22" fmla="*/ 6024428 w 6321679"/>
                <a:gd name="connsiteY22" fmla="*/ 5754969 h 6521594"/>
                <a:gd name="connsiteX23" fmla="*/ 5702345 w 6321679"/>
                <a:gd name="connsiteY23" fmla="*/ 6000018 h 6521594"/>
                <a:gd name="connsiteX24" fmla="*/ 4988380 w 6321679"/>
                <a:gd name="connsiteY24" fmla="*/ 6506549 h 6521594"/>
                <a:gd name="connsiteX25" fmla="*/ 4961490 w 6321679"/>
                <a:gd name="connsiteY25" fmla="*/ 6521594 h 6521594"/>
                <a:gd name="connsiteX26" fmla="*/ 2011326 w 6321679"/>
                <a:gd name="connsiteY26" fmla="*/ 6521594 h 6521594"/>
                <a:gd name="connsiteX27" fmla="*/ 1982893 w 6321679"/>
                <a:gd name="connsiteY27" fmla="*/ 6505768 h 6521594"/>
                <a:gd name="connsiteX28" fmla="*/ 824149 w 6321679"/>
                <a:gd name="connsiteY28" fmla="*/ 5358682 h 6521594"/>
                <a:gd name="connsiteX29" fmla="*/ 0 w 6321679"/>
                <a:gd name="connsiteY29" fmla="*/ 3630075 h 6521594"/>
                <a:gd name="connsiteX30" fmla="*/ 4150102 w 6321679"/>
                <a:gd name="connsiteY30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2150195"/>
                  </a:lnTo>
                  <a:lnTo>
                    <a:pt x="6241288" y="1985338"/>
                  </a:lnTo>
                  <a:cubicBezTo>
                    <a:pt x="6156788" y="1831195"/>
                    <a:pt x="6059249" y="1688709"/>
                    <a:pt x="5949367" y="1559997"/>
                  </a:cubicBezTo>
                  <a:cubicBezTo>
                    <a:pt x="5737073" y="1311397"/>
                    <a:pt x="5482843" y="1118314"/>
                    <a:pt x="5193362" y="986156"/>
                  </a:cubicBezTo>
                  <a:cubicBezTo>
                    <a:pt x="4883437" y="844596"/>
                    <a:pt x="4532365" y="772850"/>
                    <a:pt x="4150102" y="772850"/>
                  </a:cubicBezTo>
                  <a:cubicBezTo>
                    <a:pt x="3746218" y="772850"/>
                    <a:pt x="3319008" y="853613"/>
                    <a:pt x="2914861" y="1006637"/>
                  </a:cubicBezTo>
                  <a:cubicBezTo>
                    <a:pt x="2515039" y="1157857"/>
                    <a:pt x="2134350" y="1380438"/>
                    <a:pt x="1814073" y="1650163"/>
                  </a:cubicBezTo>
                  <a:cubicBezTo>
                    <a:pt x="1494190" y="1919502"/>
                    <a:pt x="1232622" y="2238173"/>
                    <a:pt x="1057412" y="2571657"/>
                  </a:cubicBezTo>
                  <a:cubicBezTo>
                    <a:pt x="877486" y="2914158"/>
                    <a:pt x="786277" y="3270313"/>
                    <a:pt x="786277" y="3630204"/>
                  </a:cubicBezTo>
                  <a:cubicBezTo>
                    <a:pt x="786277" y="3974121"/>
                    <a:pt x="923483" y="4173646"/>
                    <a:pt x="1233931" y="4592016"/>
                  </a:cubicBezTo>
                  <a:cubicBezTo>
                    <a:pt x="1311641" y="4696736"/>
                    <a:pt x="1391972" y="4805064"/>
                    <a:pt x="1474795" y="4924985"/>
                  </a:cubicBezTo>
                  <a:cubicBezTo>
                    <a:pt x="1767682" y="5349278"/>
                    <a:pt x="2068172" y="5650948"/>
                    <a:pt x="2393691" y="5846995"/>
                  </a:cubicBezTo>
                  <a:cubicBezTo>
                    <a:pt x="2738735" y="6054891"/>
                    <a:pt x="3133971" y="6155876"/>
                    <a:pt x="3601805" y="6155876"/>
                  </a:cubicBezTo>
                  <a:cubicBezTo>
                    <a:pt x="3867305" y="6155876"/>
                    <a:pt x="4114196" y="6093405"/>
                    <a:pt x="4378909" y="5959186"/>
                  </a:cubicBezTo>
                  <a:cubicBezTo>
                    <a:pt x="4650699" y="5821362"/>
                    <a:pt x="4919737" y="5620421"/>
                    <a:pt x="5218129" y="5391271"/>
                  </a:cubicBezTo>
                  <a:cubicBezTo>
                    <a:pt x="5288107" y="5337558"/>
                    <a:pt x="5357824" y="5284617"/>
                    <a:pt x="5425313" y="5233481"/>
                  </a:cubicBezTo>
                  <a:cubicBezTo>
                    <a:pt x="5739037" y="4995556"/>
                    <a:pt x="6037512" y="4769168"/>
                    <a:pt x="6254366" y="4534301"/>
                  </a:cubicBezTo>
                  <a:lnTo>
                    <a:pt x="6321679" y="4456641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" name="Picture 9">
            <a:extLst>
              <a:ext uri="{FF2B5EF4-FFF2-40B4-BE49-F238E27FC236}">
                <a16:creationId xmlns:a16="http://schemas.microsoft.com/office/drawing/2014/main" id="{D4617298-9119-6690-F1B1-46E68AE352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84" r="-1" b="-1"/>
          <a:stretch/>
        </p:blipFill>
        <p:spPr>
          <a:xfrm>
            <a:off x="8091377" y="2464405"/>
            <a:ext cx="3759246" cy="2937797"/>
          </a:xfrm>
          <a:prstGeom prst="rect">
            <a:avLst/>
          </a:prstGeom>
        </p:spPr>
      </p:pic>
      <p:sp>
        <p:nvSpPr>
          <p:cNvPr id="3" name="תיבת טקסט 2">
            <a:extLst>
              <a:ext uri="{FF2B5EF4-FFF2-40B4-BE49-F238E27FC236}">
                <a16:creationId xmlns:a16="http://schemas.microsoft.com/office/drawing/2014/main" id="{838DF3C0-DFED-7CDF-7D26-F0EF3C8B038C}"/>
              </a:ext>
            </a:extLst>
          </p:cNvPr>
          <p:cNvSpPr txBox="1"/>
          <p:nvPr/>
        </p:nvSpPr>
        <p:spPr>
          <a:xfrm>
            <a:off x="576710" y="728768"/>
            <a:ext cx="11038580" cy="55082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lnSpc>
                <a:spcPct val="107000"/>
              </a:lnSpc>
              <a:spcAft>
                <a:spcPts val="800"/>
              </a:spcAft>
            </a:pPr>
            <a:r>
              <a:rPr lang="" sz="2800" b="1" dirty="0">
                <a:latin typeface="David" panose="020E0502060401010101" pitchFamily="34" charset="-79"/>
                <a:cs typeface="David" panose="020E0502060401010101" pitchFamily="34" charset="-79"/>
              </a:rPr>
              <a:t>Domain 3: </a:t>
            </a:r>
            <a:r>
              <a:rPr lang="en-US" sz="2800" b="1" dirty="0">
                <a:latin typeface="David" panose="020E0502060401010101" pitchFamily="34" charset="-79"/>
                <a:cs typeface="David" panose="020E0502060401010101" pitchFamily="34" charset="-79"/>
              </a:rPr>
              <a:t>Contact with one’s own identity and inner oriented self-</a:t>
            </a:r>
            <a:r>
              <a:rPr lang="en-US" sz="2800" b="1" dirty="0" err="1">
                <a:latin typeface="David" panose="020E0502060401010101" pitchFamily="34" charset="-79"/>
                <a:cs typeface="David" panose="020E0502060401010101" pitchFamily="34" charset="-79"/>
              </a:rPr>
              <a:t>reflexion</a:t>
            </a:r>
            <a:r>
              <a:rPr lang="en-US" sz="2800" b="1" dirty="0">
                <a:latin typeface="David" panose="020E0502060401010101" pitchFamily="34" charset="-79"/>
                <a:cs typeface="David" panose="020E0502060401010101" pitchFamily="34" charset="-79"/>
              </a:rPr>
              <a:t> together with others</a:t>
            </a:r>
            <a:endParaRPr lang="" sz="2800" b="1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algn="l" rtl="0">
              <a:lnSpc>
                <a:spcPct val="107000"/>
              </a:lnSpc>
              <a:spcAft>
                <a:spcPts val="800"/>
              </a:spcAft>
            </a:pPr>
            <a:r>
              <a:rPr lang="" sz="2800" dirty="0">
                <a:latin typeface="David" panose="020E0502060401010101" pitchFamily="34" charset="-79"/>
                <a:cs typeface="David" panose="020E0502060401010101" pitchFamily="34" charset="-79"/>
              </a:rPr>
              <a:t>Self-Awareness, Self-Efficacy, and Communication</a:t>
            </a:r>
          </a:p>
          <a:p>
            <a:pPr algn="l" rtl="0">
              <a:lnSpc>
                <a:spcPct val="107000"/>
              </a:lnSpc>
              <a:spcAft>
                <a:spcPts val="800"/>
              </a:spcAft>
            </a:pPr>
            <a:endParaRPr lang="" sz="1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algn="l" rtl="0">
              <a:lnSpc>
                <a:spcPct val="107000"/>
              </a:lnSpc>
              <a:spcAft>
                <a:spcPts val="800"/>
              </a:spcAft>
            </a:pPr>
            <a:r>
              <a:rPr lang="" sz="2800" dirty="0">
                <a:latin typeface="David" panose="020E0502060401010101" pitchFamily="34" charset="-79"/>
                <a:cs typeface="David" panose="020E0502060401010101" pitchFamily="34" charset="-79"/>
              </a:rPr>
              <a:t>Participants reported:</a:t>
            </a:r>
          </a:p>
          <a:p>
            <a:pPr algn="l" rtl="0">
              <a:lnSpc>
                <a:spcPct val="107000"/>
              </a:lnSpc>
              <a:spcAft>
                <a:spcPts val="800"/>
              </a:spcAft>
            </a:pPr>
            <a:r>
              <a:rPr lang="" sz="2800" dirty="0">
                <a:latin typeface="David" panose="020E0502060401010101" pitchFamily="34" charset="-79"/>
                <a:cs typeface="David" panose="020E0502060401010101" pitchFamily="34" charset="-79"/>
              </a:rPr>
              <a:t>• Greater self-awareness</a:t>
            </a:r>
            <a:br>
              <a:rPr lang="" sz="2800" dirty="0">
                <a:latin typeface="David" panose="020E0502060401010101" pitchFamily="34" charset="-79"/>
                <a:cs typeface="David" panose="020E0502060401010101" pitchFamily="34" charset="-79"/>
              </a:rPr>
            </a:br>
            <a:r>
              <a:rPr lang="" sz="2800" dirty="0">
                <a:latin typeface="David" panose="020E0502060401010101" pitchFamily="34" charset="-79"/>
                <a:cs typeface="David" panose="020E0502060401010101" pitchFamily="34" charset="-79"/>
              </a:rPr>
              <a:t>• Increased self-efficacy</a:t>
            </a:r>
            <a:br>
              <a:rPr lang="" sz="2800" dirty="0">
                <a:latin typeface="David" panose="020E0502060401010101" pitchFamily="34" charset="-79"/>
                <a:cs typeface="David" panose="020E0502060401010101" pitchFamily="34" charset="-79"/>
              </a:rPr>
            </a:br>
            <a:r>
              <a:rPr lang="" sz="2800" dirty="0">
                <a:latin typeface="David" panose="020E0502060401010101" pitchFamily="34" charset="-79"/>
                <a:cs typeface="David" panose="020E0502060401010101" pitchFamily="34" charset="-79"/>
              </a:rPr>
              <a:t>• Improved emotional regulation</a:t>
            </a:r>
            <a:br>
              <a:rPr lang="" sz="2800" dirty="0">
                <a:latin typeface="David" panose="020E0502060401010101" pitchFamily="34" charset="-79"/>
                <a:cs typeface="David" panose="020E0502060401010101" pitchFamily="34" charset="-79"/>
              </a:rPr>
            </a:br>
            <a:r>
              <a:rPr lang="" sz="2800" dirty="0">
                <a:latin typeface="David" panose="020E0502060401010101" pitchFamily="34" charset="-79"/>
                <a:cs typeface="David" panose="020E0502060401010101" pitchFamily="34" charset="-79"/>
              </a:rPr>
              <a:t>• Better communication with others</a:t>
            </a:r>
          </a:p>
          <a:p>
            <a:pPr algn="l" rtl="0">
              <a:lnSpc>
                <a:spcPct val="107000"/>
              </a:lnSpc>
              <a:spcAft>
                <a:spcPts val="800"/>
              </a:spcAft>
            </a:pPr>
            <a:r>
              <a:rPr lang="" sz="2800" dirty="0">
                <a:latin typeface="David" panose="020E0502060401010101" pitchFamily="34" charset="-79"/>
                <a:cs typeface="David" panose="020E0502060401010101" pitchFamily="34" charset="-79"/>
              </a:rPr>
              <a:t>Interpretation</a:t>
            </a:r>
          </a:p>
          <a:p>
            <a:pPr algn="l" rtl="0">
              <a:lnSpc>
                <a:spcPct val="107000"/>
              </a:lnSpc>
              <a:spcAft>
                <a:spcPts val="800"/>
              </a:spcAft>
            </a:pPr>
            <a:r>
              <a:rPr lang="" sz="2800" dirty="0">
                <a:latin typeface="David" panose="020E0502060401010101" pitchFamily="34" charset="-79"/>
                <a:cs typeface="David" panose="020E0502060401010101" pitchFamily="34" charset="-79"/>
              </a:rPr>
              <a:t>Biodanza may strengthen adaptive self-regulatory capacities.</a:t>
            </a:r>
            <a:endParaRPr lang="LID4096" sz="2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2" name="מציין מיקום של מספר שקופית 1">
            <a:extLst>
              <a:ext uri="{FF2B5EF4-FFF2-40B4-BE49-F238E27FC236}">
                <a16:creationId xmlns:a16="http://schemas.microsoft.com/office/drawing/2014/main" id="{4FF1BDCA-FE12-8CB0-A994-0E3CA699F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9C93C-DEC2-49F7-B4A9-C112E591FE93}" type="slidenum">
              <a:rPr lang="LID4096" smtClean="0"/>
              <a:t>16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8131878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51" name="Rectangle 615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6" name="Picture 2" descr="פסטיבל ביודנסה &quot; ביער האיילים - מוקסיני">
            <a:extLst>
              <a:ext uri="{FF2B5EF4-FFF2-40B4-BE49-F238E27FC236}">
                <a16:creationId xmlns:a16="http://schemas.microsoft.com/office/drawing/2014/main" id="{1C058B37-4E21-9E7B-F552-BC047CA715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37"/>
          <a:stretch/>
        </p:blipFill>
        <p:spPr bwMode="auto">
          <a:xfrm>
            <a:off x="3581399" y="10"/>
            <a:ext cx="8610597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53" name="Rectangle 615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תיבת טקסט 3">
            <a:extLst>
              <a:ext uri="{FF2B5EF4-FFF2-40B4-BE49-F238E27FC236}">
                <a16:creationId xmlns:a16="http://schemas.microsoft.com/office/drawing/2014/main" id="{E7F11A45-A73B-3DBE-39F9-A5D6A6970896}"/>
              </a:ext>
            </a:extLst>
          </p:cNvPr>
          <p:cNvSpPr txBox="1"/>
          <p:nvPr/>
        </p:nvSpPr>
        <p:spPr>
          <a:xfrm>
            <a:off x="196828" y="502836"/>
            <a:ext cx="7020402" cy="60360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" sz="2600" b="1" dirty="0">
                <a:latin typeface="David" panose="020E0502060401010101" pitchFamily="34" charset="-79"/>
                <a:cs typeface="David" panose="020E0502060401010101" pitchFamily="34" charset="-79"/>
              </a:rPr>
              <a:t>Domain 4: Meaning and Life Potential</a:t>
            </a:r>
          </a:p>
          <a:p>
            <a:pPr algn="l" rtl="0">
              <a:lnSpc>
                <a:spcPct val="107000"/>
              </a:lnSpc>
              <a:spcAft>
                <a:spcPts val="800"/>
              </a:spcAft>
              <a:buNone/>
            </a:pPr>
            <a:endParaRPr lang="" sz="1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algn="l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" sz="2500" dirty="0">
                <a:latin typeface="David" panose="020E0502060401010101" pitchFamily="34" charset="-79"/>
                <a:cs typeface="David" panose="020E0502060401010101" pitchFamily="34" charset="-79"/>
              </a:rPr>
              <a:t>Participants described:</a:t>
            </a:r>
          </a:p>
          <a:p>
            <a:pPr algn="l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" sz="2500" dirty="0">
                <a:latin typeface="David" panose="020E0502060401010101" pitchFamily="34" charset="-79"/>
                <a:cs typeface="David" panose="020E0502060401010101" pitchFamily="34" charset="-79"/>
              </a:rPr>
              <a:t>• A renewed sense of meaning</a:t>
            </a:r>
            <a:br>
              <a:rPr lang="" sz="2500" dirty="0">
                <a:latin typeface="David" panose="020E0502060401010101" pitchFamily="34" charset="-79"/>
                <a:cs typeface="David" panose="020E0502060401010101" pitchFamily="34" charset="-79"/>
              </a:rPr>
            </a:br>
            <a:r>
              <a:rPr lang="" sz="2500" dirty="0">
                <a:latin typeface="David" panose="020E0502060401010101" pitchFamily="34" charset="-79"/>
                <a:cs typeface="David" panose="020E0502060401010101" pitchFamily="34" charset="-79"/>
              </a:rPr>
              <a:t>• Increased autonomy</a:t>
            </a:r>
            <a:br>
              <a:rPr lang="" sz="2500" dirty="0">
                <a:latin typeface="David" panose="020E0502060401010101" pitchFamily="34" charset="-79"/>
                <a:cs typeface="David" panose="020E0502060401010101" pitchFamily="34" charset="-79"/>
              </a:rPr>
            </a:br>
            <a:r>
              <a:rPr lang="" sz="2500" dirty="0">
                <a:latin typeface="David" panose="020E0502060401010101" pitchFamily="34" charset="-79"/>
                <a:cs typeface="David" panose="020E0502060401010101" pitchFamily="34" charset="-79"/>
              </a:rPr>
              <a:t>• Hope</a:t>
            </a:r>
            <a:br>
              <a:rPr lang="" sz="2500" dirty="0">
                <a:latin typeface="David" panose="020E0502060401010101" pitchFamily="34" charset="-79"/>
                <a:cs typeface="David" panose="020E0502060401010101" pitchFamily="34" charset="-79"/>
              </a:rPr>
            </a:br>
            <a:r>
              <a:rPr lang="" sz="2500" dirty="0">
                <a:latin typeface="David" panose="020E0502060401010101" pitchFamily="34" charset="-79"/>
                <a:cs typeface="David" panose="020E0502060401010101" pitchFamily="34" charset="-79"/>
              </a:rPr>
              <a:t>• Motivation</a:t>
            </a:r>
            <a:br>
              <a:rPr lang="" sz="2500" dirty="0">
                <a:latin typeface="David" panose="020E0502060401010101" pitchFamily="34" charset="-79"/>
                <a:cs typeface="David" panose="020E0502060401010101" pitchFamily="34" charset="-79"/>
              </a:rPr>
            </a:br>
            <a:r>
              <a:rPr lang="" sz="2500" dirty="0">
                <a:latin typeface="David" panose="020E0502060401010101" pitchFamily="34" charset="-79"/>
                <a:cs typeface="David" panose="020E0502060401010101" pitchFamily="34" charset="-79"/>
              </a:rPr>
              <a:t>• Enhanced morale</a:t>
            </a:r>
          </a:p>
          <a:p>
            <a:pPr algn="l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" sz="2500" dirty="0">
                <a:latin typeface="David" panose="020E0502060401010101" pitchFamily="34" charset="-79"/>
                <a:cs typeface="David" panose="020E0502060401010101" pitchFamily="34" charset="-79"/>
              </a:rPr>
              <a:t>Interpretation</a:t>
            </a:r>
          </a:p>
          <a:p>
            <a:pPr algn="l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" sz="2500" dirty="0">
                <a:latin typeface="David" panose="020E0502060401010101" pitchFamily="34" charset="-79"/>
                <a:cs typeface="David" panose="020E0502060401010101" pitchFamily="34" charset="-79"/>
              </a:rPr>
              <a:t>The findings suggest that Biodanza may support existential resilience during adversity.</a:t>
            </a:r>
            <a:endParaRPr lang="he-IL" sz="25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algn="l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" sz="2500" dirty="0">
                <a:latin typeface="David" panose="020E0502060401010101" pitchFamily="34" charset="-79"/>
                <a:cs typeface="David" panose="020E0502060401010101" pitchFamily="34" charset="-79"/>
              </a:rPr>
              <a:t>Participants often described reconnecting with what matters most in life.</a:t>
            </a:r>
          </a:p>
        </p:txBody>
      </p:sp>
      <p:sp>
        <p:nvSpPr>
          <p:cNvPr id="2" name="מציין מיקום של מספר שקופית 1">
            <a:extLst>
              <a:ext uri="{FF2B5EF4-FFF2-40B4-BE49-F238E27FC236}">
                <a16:creationId xmlns:a16="http://schemas.microsoft.com/office/drawing/2014/main" id="{5F6498B6-FF1B-753C-06C1-A1FE9E24BB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9C93C-DEC2-49F7-B4A9-C112E591FE93}" type="slidenum">
              <a:rPr lang="LID4096" smtClean="0"/>
              <a:t>17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0283142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119" name="Straight Connector 4118">
            <a:extLst>
              <a:ext uri="{FF2B5EF4-FFF2-40B4-BE49-F238E27FC236}">
                <a16:creationId xmlns:a16="http://schemas.microsoft.com/office/drawing/2014/main" id="{FC23E3B9-5ABF-58B3-E2B0-E9A5DAA900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1462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 descr="משפחת ביודנסה בישראל | Facebook">
            <a:extLst>
              <a:ext uri="{FF2B5EF4-FFF2-40B4-BE49-F238E27FC236}">
                <a16:creationId xmlns:a16="http://schemas.microsoft.com/office/drawing/2014/main" id="{97BDEFD3-7D2D-C655-540E-92FEE26908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57" r="17539" b="2"/>
          <a:stretch>
            <a:fillRect/>
          </a:stretch>
        </p:blipFill>
        <p:spPr bwMode="auto">
          <a:xfrm>
            <a:off x="6524941" y="1023779"/>
            <a:ext cx="4810442" cy="4810442"/>
          </a:xfrm>
          <a:custGeom>
            <a:avLst/>
            <a:gdLst/>
            <a:ahLst/>
            <a:cxnLst/>
            <a:rect l="l" t="t" r="r" b="b"/>
            <a:pathLst>
              <a:path w="4810442" h="4810442">
                <a:moveTo>
                  <a:pt x="2405221" y="0"/>
                </a:moveTo>
                <a:cubicBezTo>
                  <a:pt x="3733588" y="0"/>
                  <a:pt x="4810442" y="1076854"/>
                  <a:pt x="4810442" y="2405221"/>
                </a:cubicBezTo>
                <a:cubicBezTo>
                  <a:pt x="4810442" y="3733588"/>
                  <a:pt x="3733588" y="4810442"/>
                  <a:pt x="2405221" y="4810442"/>
                </a:cubicBezTo>
                <a:cubicBezTo>
                  <a:pt x="1076854" y="4810442"/>
                  <a:pt x="0" y="3733588"/>
                  <a:pt x="0" y="2405221"/>
                </a:cubicBezTo>
                <a:cubicBezTo>
                  <a:pt x="0" y="1076854"/>
                  <a:pt x="1076854" y="0"/>
                  <a:pt x="2405221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תיבת טקסט 5">
            <a:extLst>
              <a:ext uri="{FF2B5EF4-FFF2-40B4-BE49-F238E27FC236}">
                <a16:creationId xmlns:a16="http://schemas.microsoft.com/office/drawing/2014/main" id="{4C6B865A-7E3C-D3E7-7BAB-886BD0933835}"/>
              </a:ext>
            </a:extLst>
          </p:cNvPr>
          <p:cNvSpPr txBox="1"/>
          <p:nvPr/>
        </p:nvSpPr>
        <p:spPr>
          <a:xfrm>
            <a:off x="655422" y="779150"/>
            <a:ext cx="7432664" cy="56079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lnSpc>
                <a:spcPct val="107000"/>
              </a:lnSpc>
              <a:spcAft>
                <a:spcPts val="800"/>
              </a:spcAft>
            </a:pPr>
            <a:r>
              <a:rPr lang="" sz="2600" dirty="0">
                <a:latin typeface="David" panose="020E0502060401010101" pitchFamily="34" charset="-79"/>
                <a:cs typeface="David" panose="020E0502060401010101" pitchFamily="34" charset="-79"/>
              </a:rPr>
              <a:t>Domain 5: Expansion of Consciousnes</a:t>
            </a:r>
          </a:p>
          <a:p>
            <a:pPr algn="l" rtl="0">
              <a:lnSpc>
                <a:spcPct val="107000"/>
              </a:lnSpc>
              <a:spcAft>
                <a:spcPts val="800"/>
              </a:spcAft>
            </a:pPr>
            <a:endParaRPr lang="" sz="1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algn="l" rtl="0">
              <a:lnSpc>
                <a:spcPct val="107000"/>
              </a:lnSpc>
              <a:spcAft>
                <a:spcPts val="800"/>
              </a:spcAft>
            </a:pPr>
            <a:r>
              <a:rPr lang="" sz="2600" dirty="0">
                <a:latin typeface="David" panose="020E0502060401010101" pitchFamily="34" charset="-79"/>
                <a:cs typeface="David" panose="020E0502060401010101" pitchFamily="34" charset="-79"/>
              </a:rPr>
              <a:t>Participants reported:</a:t>
            </a:r>
          </a:p>
          <a:p>
            <a:pPr algn="l" rtl="0">
              <a:lnSpc>
                <a:spcPct val="107000"/>
              </a:lnSpc>
              <a:spcAft>
                <a:spcPts val="800"/>
              </a:spcAft>
            </a:pPr>
            <a:r>
              <a:rPr lang="" sz="2600" dirty="0">
                <a:latin typeface="David" panose="020E0502060401010101" pitchFamily="34" charset="-79"/>
                <a:cs typeface="David" panose="020E0502060401010101" pitchFamily="34" charset="-79"/>
              </a:rPr>
              <a:t>• Renewed optimism</a:t>
            </a:r>
            <a:br>
              <a:rPr lang="" sz="2600" dirty="0">
                <a:latin typeface="David" panose="020E0502060401010101" pitchFamily="34" charset="-79"/>
                <a:cs typeface="David" panose="020E0502060401010101" pitchFamily="34" charset="-79"/>
              </a:rPr>
            </a:br>
            <a:r>
              <a:rPr lang="" sz="2600" dirty="0">
                <a:latin typeface="David" panose="020E0502060401010101" pitchFamily="34" charset="-79"/>
                <a:cs typeface="David" panose="020E0502060401010101" pitchFamily="34" charset="-79"/>
              </a:rPr>
              <a:t>• Broader perspectives</a:t>
            </a:r>
            <a:br>
              <a:rPr lang="" sz="2600" dirty="0">
                <a:latin typeface="David" panose="020E0502060401010101" pitchFamily="34" charset="-79"/>
                <a:cs typeface="David" panose="020E0502060401010101" pitchFamily="34" charset="-79"/>
              </a:rPr>
            </a:br>
            <a:r>
              <a:rPr lang="" sz="2600" dirty="0">
                <a:latin typeface="David" panose="020E0502060401010101" pitchFamily="34" charset="-79"/>
                <a:cs typeface="David" panose="020E0502060401010101" pitchFamily="34" charset="-79"/>
              </a:rPr>
              <a:t>• Increased courage</a:t>
            </a:r>
            <a:br>
              <a:rPr lang="" sz="2600" dirty="0">
                <a:latin typeface="David" panose="020E0502060401010101" pitchFamily="34" charset="-79"/>
                <a:cs typeface="David" panose="020E0502060401010101" pitchFamily="34" charset="-79"/>
              </a:rPr>
            </a:br>
            <a:r>
              <a:rPr lang="" sz="2600" dirty="0">
                <a:latin typeface="David" panose="020E0502060401010101" pitchFamily="34" charset="-79"/>
                <a:cs typeface="David" panose="020E0502060401010101" pitchFamily="34" charset="-79"/>
              </a:rPr>
              <a:t>• Greater awareness of personal strengths</a:t>
            </a:r>
          </a:p>
          <a:p>
            <a:pPr algn="l" rtl="0">
              <a:lnSpc>
                <a:spcPct val="107000"/>
              </a:lnSpc>
              <a:spcAft>
                <a:spcPts val="800"/>
              </a:spcAft>
            </a:pPr>
            <a:r>
              <a:rPr lang="" sz="2600" dirty="0">
                <a:latin typeface="David" panose="020E0502060401010101" pitchFamily="34" charset="-79"/>
                <a:cs typeface="David" panose="020E0502060401010101" pitchFamily="34" charset="-79"/>
              </a:rPr>
              <a:t>Interpretation</a:t>
            </a:r>
          </a:p>
          <a:p>
            <a:pPr algn="l" rtl="0">
              <a:lnSpc>
                <a:spcPct val="107000"/>
              </a:lnSpc>
              <a:spcAft>
                <a:spcPts val="800"/>
              </a:spcAft>
            </a:pPr>
            <a:r>
              <a:rPr lang="" sz="2600" dirty="0">
                <a:latin typeface="David" panose="020E0502060401010101" pitchFamily="34" charset="-79"/>
                <a:cs typeface="David" panose="020E0502060401010101" pitchFamily="34" charset="-79"/>
              </a:rPr>
              <a:t>Movement experiences may facilitate cognitive and emotional flexibility.</a:t>
            </a:r>
            <a:endParaRPr lang="he-IL" sz="26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algn="l" rtl="0">
              <a:lnSpc>
                <a:spcPct val="107000"/>
              </a:lnSpc>
              <a:spcAft>
                <a:spcPts val="800"/>
              </a:spcAft>
            </a:pPr>
            <a:r>
              <a:rPr lang="" sz="2600" dirty="0">
                <a:latin typeface="David" panose="020E0502060401010101" pitchFamily="34" charset="-79"/>
                <a:cs typeface="David" panose="020E0502060401010101" pitchFamily="34" charset="-79"/>
              </a:rPr>
              <a:t>Many participants described shifts in perspective and renewed hope.</a:t>
            </a:r>
            <a:endParaRPr lang="LID4096" sz="26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2" name="מציין מיקום של מספר שקופית 1">
            <a:extLst>
              <a:ext uri="{FF2B5EF4-FFF2-40B4-BE49-F238E27FC236}">
                <a16:creationId xmlns:a16="http://schemas.microsoft.com/office/drawing/2014/main" id="{B35C8752-420B-EC41-F1E5-C8F9B3357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9C93C-DEC2-49F7-B4A9-C112E591FE93}" type="slidenum">
              <a:rPr lang="LID4096" smtClean="0"/>
              <a:t>18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7230275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BAB2B7B-5912-528A-70C6-85778CF239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משפחת ביודנסה בישראל | Facebook">
            <a:extLst>
              <a:ext uri="{FF2B5EF4-FFF2-40B4-BE49-F238E27FC236}">
                <a16:creationId xmlns:a16="http://schemas.microsoft.com/office/drawing/2014/main" id="{8FE8C09F-A021-1432-C40B-9E88FAB974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04" r="9784"/>
          <a:stretch>
            <a:fillRect/>
          </a:stretch>
        </p:blipFill>
        <p:spPr bwMode="auto">
          <a:xfrm>
            <a:off x="6193970" y="79970"/>
            <a:ext cx="5998029" cy="5640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119" name="Group 4118">
            <a:extLst>
              <a:ext uri="{FF2B5EF4-FFF2-40B4-BE49-F238E27FC236}">
                <a16:creationId xmlns:a16="http://schemas.microsoft.com/office/drawing/2014/main" id="{3AFCAD34-1AFC-BC1A-F6B2-C34C63912E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089243" y="5858828"/>
            <a:ext cx="6226463" cy="123363"/>
            <a:chOff x="7015162" y="5858828"/>
            <a:chExt cx="4300544" cy="123363"/>
          </a:xfrm>
        </p:grpSpPr>
        <p:sp>
          <p:nvSpPr>
            <p:cNvPr id="4120" name="Rectangle 4119">
              <a:extLst>
                <a:ext uri="{FF2B5EF4-FFF2-40B4-BE49-F238E27FC236}">
                  <a16:creationId xmlns:a16="http://schemas.microsoft.com/office/drawing/2014/main" id="{1129F4A2-3705-CF87-3DDA-AF9CE9389B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03753" y="3770237"/>
              <a:ext cx="123362" cy="4300544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21" name="Rectangle 4120">
              <a:extLst>
                <a:ext uri="{FF2B5EF4-FFF2-40B4-BE49-F238E27FC236}">
                  <a16:creationId xmlns:a16="http://schemas.microsoft.com/office/drawing/2014/main" id="{891B1028-FC76-5583-3A1F-5815A7DCF9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209789" y="4876274"/>
              <a:ext cx="123362" cy="2088471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תיבת טקסט 5">
            <a:extLst>
              <a:ext uri="{FF2B5EF4-FFF2-40B4-BE49-F238E27FC236}">
                <a16:creationId xmlns:a16="http://schemas.microsoft.com/office/drawing/2014/main" id="{3E799690-2E09-F595-1E9D-A0D3A9234F65}"/>
              </a:ext>
            </a:extLst>
          </p:cNvPr>
          <p:cNvSpPr txBox="1"/>
          <p:nvPr/>
        </p:nvSpPr>
        <p:spPr>
          <a:xfrm>
            <a:off x="369610" y="303731"/>
            <a:ext cx="6096000" cy="60526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" sz="2500" dirty="0">
                <a:latin typeface="David" panose="020E0502060401010101" pitchFamily="34" charset="-79"/>
                <a:cs typeface="David" panose="020E0502060401010101" pitchFamily="34" charset="-79"/>
              </a:rPr>
              <a:t>Domain 6: Biocentric Lifestyle and Belonging</a:t>
            </a:r>
            <a:endParaRPr lang="he-IL" sz="25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algn="l" rtl="0">
              <a:lnSpc>
                <a:spcPct val="107000"/>
              </a:lnSpc>
              <a:spcAft>
                <a:spcPts val="800"/>
              </a:spcAft>
              <a:buNone/>
            </a:pPr>
            <a:endParaRPr lang="" sz="12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algn="l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" sz="2500" dirty="0">
                <a:latin typeface="David" panose="020E0502060401010101" pitchFamily="34" charset="-79"/>
                <a:cs typeface="David" panose="020E0502060401010101" pitchFamily="34" charset="-79"/>
              </a:rPr>
              <a:t>Participants emphasized:</a:t>
            </a:r>
          </a:p>
          <a:p>
            <a:pPr algn="l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" sz="2500" dirty="0">
                <a:latin typeface="David" panose="020E0502060401010101" pitchFamily="34" charset="-79"/>
                <a:cs typeface="David" panose="020E0502060401010101" pitchFamily="34" charset="-79"/>
              </a:rPr>
              <a:t>• Participation</a:t>
            </a:r>
            <a:br>
              <a:rPr lang="" sz="2500" dirty="0">
                <a:latin typeface="David" panose="020E0502060401010101" pitchFamily="34" charset="-79"/>
                <a:cs typeface="David" panose="020E0502060401010101" pitchFamily="34" charset="-79"/>
              </a:rPr>
            </a:br>
            <a:r>
              <a:rPr lang="" sz="2500" dirty="0">
                <a:latin typeface="David" panose="020E0502060401010101" pitchFamily="34" charset="-79"/>
                <a:cs typeface="David" panose="020E0502060401010101" pitchFamily="34" charset="-79"/>
              </a:rPr>
              <a:t>• Community involvement</a:t>
            </a:r>
            <a:br>
              <a:rPr lang="" sz="2500" dirty="0">
                <a:latin typeface="David" panose="020E0502060401010101" pitchFamily="34" charset="-79"/>
                <a:cs typeface="David" panose="020E0502060401010101" pitchFamily="34" charset="-79"/>
              </a:rPr>
            </a:br>
            <a:r>
              <a:rPr lang="" sz="2500" dirty="0">
                <a:latin typeface="David" panose="020E0502060401010101" pitchFamily="34" charset="-79"/>
                <a:cs typeface="David" panose="020E0502060401010101" pitchFamily="34" charset="-79"/>
              </a:rPr>
              <a:t>• Identity</a:t>
            </a:r>
            <a:br>
              <a:rPr lang="" sz="2500" dirty="0">
                <a:latin typeface="David" panose="020E0502060401010101" pitchFamily="34" charset="-79"/>
                <a:cs typeface="David" panose="020E0502060401010101" pitchFamily="34" charset="-79"/>
              </a:rPr>
            </a:br>
            <a:r>
              <a:rPr lang="" sz="2500" dirty="0">
                <a:latin typeface="David" panose="020E0502060401010101" pitchFamily="34" charset="-79"/>
                <a:cs typeface="David" panose="020E0502060401010101" pitchFamily="34" charset="-79"/>
              </a:rPr>
              <a:t>• Belonging</a:t>
            </a:r>
            <a:br>
              <a:rPr lang="" sz="2500" dirty="0">
                <a:latin typeface="David" panose="020E0502060401010101" pitchFamily="34" charset="-79"/>
                <a:cs typeface="David" panose="020E0502060401010101" pitchFamily="34" charset="-79"/>
              </a:rPr>
            </a:br>
            <a:r>
              <a:rPr lang="" sz="2500" dirty="0">
                <a:latin typeface="David" panose="020E0502060401010101" pitchFamily="34" charset="-79"/>
                <a:cs typeface="David" panose="020E0502060401010101" pitchFamily="34" charset="-79"/>
              </a:rPr>
              <a:t>• Self-worth</a:t>
            </a:r>
          </a:p>
          <a:p>
            <a:pPr algn="l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" sz="2500" dirty="0">
                <a:latin typeface="David" panose="020E0502060401010101" pitchFamily="34" charset="-79"/>
                <a:cs typeface="David" panose="020E0502060401010101" pitchFamily="34" charset="-79"/>
              </a:rPr>
              <a:t>Interpretation</a:t>
            </a:r>
          </a:p>
          <a:p>
            <a:pPr algn="l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" sz="2500" dirty="0">
                <a:latin typeface="David" panose="020E0502060401010101" pitchFamily="34" charset="-79"/>
                <a:cs typeface="David" panose="020E0502060401010101" pitchFamily="34" charset="-79"/>
              </a:rPr>
              <a:t>The findings support the role of community belonging as a protective factor during crisis.</a:t>
            </a:r>
            <a:endParaRPr lang="he-IL" sz="25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algn="l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" sz="2500" dirty="0">
                <a:latin typeface="David" panose="020E0502060401010101" pitchFamily="34" charset="-79"/>
                <a:cs typeface="David" panose="020E0502060401010101" pitchFamily="34" charset="-79"/>
              </a:rPr>
              <a:t>Belongingness consistently emerged as one of the strongest resilience resources.</a:t>
            </a:r>
          </a:p>
        </p:txBody>
      </p:sp>
      <p:sp>
        <p:nvSpPr>
          <p:cNvPr id="2" name="מציין מיקום של מספר שקופית 1">
            <a:extLst>
              <a:ext uri="{FF2B5EF4-FFF2-40B4-BE49-F238E27FC236}">
                <a16:creationId xmlns:a16="http://schemas.microsoft.com/office/drawing/2014/main" id="{5CAB0DDE-5D80-DB0A-4C70-2BDC53F3D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9C93C-DEC2-49F7-B4A9-C112E591FE93}" type="slidenum">
              <a:rPr lang="LID4096" smtClean="0"/>
              <a:t>19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5360997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A9E7AA9-1967-EA73-D561-14B43E6636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E1AC5202-FBDA-2DC2-9080-3460EE49DF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43338C33-2052-83A4-57F5-3F41199E67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20569" y="1364732"/>
            <a:ext cx="947488" cy="92178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A9FC8E0-F120-ABB1-9814-599A350B6A9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920" r="7736" b="-1"/>
          <a:stretch>
            <a:fillRect/>
          </a:stretch>
        </p:blipFill>
        <p:spPr>
          <a:xfrm>
            <a:off x="7901259" y="2727729"/>
            <a:ext cx="4290741" cy="4130271"/>
          </a:xfrm>
          <a:custGeom>
            <a:avLst/>
            <a:gdLst/>
            <a:ahLst/>
            <a:cxnLst/>
            <a:rect l="l" t="t" r="r" b="b"/>
            <a:pathLst>
              <a:path w="4290741" h="4130271">
                <a:moveTo>
                  <a:pt x="2503809" y="0"/>
                </a:moveTo>
                <a:cubicBezTo>
                  <a:pt x="3157405" y="0"/>
                  <a:pt x="3752509" y="250434"/>
                  <a:pt x="4198398" y="660580"/>
                </a:cubicBezTo>
                <a:lnTo>
                  <a:pt x="4290741" y="751286"/>
                </a:lnTo>
                <a:lnTo>
                  <a:pt x="4290741" y="4130271"/>
                </a:lnTo>
                <a:lnTo>
                  <a:pt x="604508" y="4130271"/>
                </a:lnTo>
                <a:lnTo>
                  <a:pt x="461940" y="3953232"/>
                </a:lnTo>
                <a:cubicBezTo>
                  <a:pt x="171051" y="3544183"/>
                  <a:pt x="0" y="3043971"/>
                  <a:pt x="0" y="2503809"/>
                </a:cubicBezTo>
                <a:cubicBezTo>
                  <a:pt x="0" y="1120992"/>
                  <a:pt x="1120992" y="0"/>
                  <a:pt x="2503809" y="0"/>
                </a:cubicBezTo>
                <a:close/>
              </a:path>
            </a:pathLst>
          </a:custGeom>
        </p:spPr>
      </p:pic>
      <p:sp>
        <p:nvSpPr>
          <p:cNvPr id="19" name="Arc 18">
            <a:extLst>
              <a:ext uri="{FF2B5EF4-FFF2-40B4-BE49-F238E27FC236}">
                <a16:creationId xmlns:a16="http://schemas.microsoft.com/office/drawing/2014/main" id="{A4B827F9-B2C7-B185-C059-F930228937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4759070" flipV="1">
            <a:off x="6034138" y="-673140"/>
            <a:ext cx="4021193" cy="4021193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תיבת טקסט 3">
            <a:extLst>
              <a:ext uri="{FF2B5EF4-FFF2-40B4-BE49-F238E27FC236}">
                <a16:creationId xmlns:a16="http://schemas.microsoft.com/office/drawing/2014/main" id="{D6C30E3D-C5F7-CC1F-30D1-9695BC0653C9}"/>
              </a:ext>
            </a:extLst>
          </p:cNvPr>
          <p:cNvSpPr txBox="1"/>
          <p:nvPr/>
        </p:nvSpPr>
        <p:spPr>
          <a:xfrm>
            <a:off x="342801" y="415258"/>
            <a:ext cx="10706986" cy="59973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David" panose="020E0502060401010101" pitchFamily="34" charset="-79"/>
                <a:ea typeface="+mn-ea"/>
                <a:cs typeface="+mj-cs"/>
              </a:rPr>
              <a:t>Background</a:t>
            </a:r>
            <a:endParaRPr kumimoji="0" lang="he-IL" sz="28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David" panose="020E0502060401010101" pitchFamily="34" charset="-79"/>
              <a:ea typeface="+mn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David" panose="020E0502060401010101" pitchFamily="34" charset="-79"/>
                <a:ea typeface="+mn-ea"/>
                <a:cs typeface="+mj-cs"/>
              </a:rPr>
              <a:t>War affects many aspects and processes, and creates challenges for everyone, albeit in different ways for different individuals and populations. </a:t>
            </a:r>
            <a:endParaRPr kumimoji="0" lang="he-IL" sz="28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David" panose="020E0502060401010101" pitchFamily="34" charset="-79"/>
              <a:ea typeface="+mn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he-IL" sz="10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David" panose="020E0502060401010101" pitchFamily="34" charset="-79"/>
              <a:ea typeface="+mn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David" panose="020E0502060401010101" pitchFamily="34" charset="-79"/>
                <a:ea typeface="+mn-ea"/>
                <a:cs typeface="+mj-cs"/>
              </a:rPr>
              <a:t>Given the great importance of developing resilience and deepening the sense of self-efficacy during war, amidst a complex, unstable, and changing reality, a large-scale study was conducted in Israel in 2023 during the Iron Swords war. </a:t>
            </a:r>
            <a:endParaRPr kumimoji="0" lang="he-IL" sz="28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David" panose="020E0502060401010101" pitchFamily="34" charset="-79"/>
              <a:ea typeface="+mn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10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David" panose="020E0502060401010101" pitchFamily="34" charset="-79"/>
              <a:ea typeface="+mn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David" panose="020E0502060401010101" pitchFamily="34" charset="-79"/>
                <a:ea typeface="+mn-ea"/>
                <a:cs typeface="+mj-cs"/>
              </a:rPr>
              <a:t>The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David" panose="020E0502060401010101" pitchFamily="34" charset="-79"/>
                <a:ea typeface="+mn-ea"/>
                <a:cs typeface="+mj-cs"/>
              </a:rPr>
              <a:t>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David" panose="020E0502060401010101" pitchFamily="34" charset="-79"/>
                <a:ea typeface="+mn-ea"/>
                <a:cs typeface="+mj-cs"/>
              </a:rPr>
              <a:t>purpose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David" panose="020E0502060401010101" pitchFamily="34" charset="-79"/>
                <a:ea typeface="+mn-ea"/>
                <a:cs typeface="+mj-cs"/>
              </a:rPr>
              <a:t> of the</a:t>
            </a:r>
            <a:r>
              <a:rPr kumimoji="0" lang="he-IL" sz="2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David" panose="020E0502060401010101" pitchFamily="34" charset="-79"/>
                <a:ea typeface="+mn-ea"/>
                <a:cs typeface="+mj-cs"/>
              </a:rPr>
              <a:t> 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David" panose="020E0502060401010101" pitchFamily="34" charset="-79"/>
                <a:ea typeface="+mn-ea"/>
                <a:cs typeface="+mj-cs"/>
              </a:rPr>
              <a:t>present study was to examine what are the mechanisms of action in </a:t>
            </a:r>
            <a:r>
              <a:rPr kumimoji="0" lang="en-US" sz="2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David" panose="020E0502060401010101" pitchFamily="34" charset="-79"/>
                <a:ea typeface="+mn-ea"/>
                <a:cs typeface="+mj-cs"/>
              </a:rPr>
              <a:t>Biodanza</a:t>
            </a: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David" panose="020E0502060401010101" pitchFamily="34" charset="-79"/>
                <a:ea typeface="+mn-ea"/>
                <a:cs typeface="+mj-cs"/>
              </a:rPr>
              <a:t> that lead to an increase of resilience, affectivity, vitality, and morale in time of war.</a:t>
            </a:r>
            <a:endParaRPr lang="" dirty="0"/>
          </a:p>
        </p:txBody>
      </p:sp>
      <p:sp>
        <p:nvSpPr>
          <p:cNvPr id="2" name="מציין מיקום של מספר שקופית 14">
            <a:extLst>
              <a:ext uri="{FF2B5EF4-FFF2-40B4-BE49-F238E27FC236}">
                <a16:creationId xmlns:a16="http://schemas.microsoft.com/office/drawing/2014/main" id="{E4C82FAA-753E-D43D-8656-F393DDAEDF1E}"/>
              </a:ext>
            </a:extLst>
          </p:cNvPr>
          <p:cNvSpPr txBox="1">
            <a:spLocks/>
          </p:cNvSpPr>
          <p:nvPr/>
        </p:nvSpPr>
        <p:spPr>
          <a:xfrm>
            <a:off x="342801" y="6442742"/>
            <a:ext cx="567560" cy="274320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IL"/>
            </a:defPPr>
            <a:lvl1pPr marL="0" algn="ctr" defTabSz="914400" rtl="1" eaLnBrk="1" latinLnBrk="0" hangingPunct="1">
              <a:defRPr lang="en-US" sz="1400" b="1" kern="1200" smtClean="0">
                <a:solidFill>
                  <a:schemeClr val="tx1"/>
                </a:solidFill>
                <a:latin typeface="Bierstadt" panose="020B0504020202020204" pitchFamily="34" charset="0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6044801-3663-4D01-B36B-56B275529B64}" type="slidenum">
              <a:rPr lang="en-IL" sz="1050"/>
              <a:pPr/>
              <a:t>2</a:t>
            </a:fld>
            <a:endParaRPr lang="en-IL" sz="1050" dirty="0"/>
          </a:p>
        </p:txBody>
      </p:sp>
      <p:sp>
        <p:nvSpPr>
          <p:cNvPr id="3" name="מציין מיקום של מספר שקופית 2">
            <a:extLst>
              <a:ext uri="{FF2B5EF4-FFF2-40B4-BE49-F238E27FC236}">
                <a16:creationId xmlns:a16="http://schemas.microsoft.com/office/drawing/2014/main" id="{B87252E8-5386-9569-1603-B3CADE612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9C93C-DEC2-49F7-B4A9-C112E591FE93}" type="slidenum">
              <a:rPr lang="LID4096" smtClean="0"/>
              <a:t>2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2289976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גרפיקה 3">
            <a:extLst>
              <a:ext uri="{FF2B5EF4-FFF2-40B4-BE49-F238E27FC236}">
                <a16:creationId xmlns:a16="http://schemas.microsoft.com/office/drawing/2014/main" id="{DD0B4428-CD0D-97D7-72BA-2BA47B727316}"/>
              </a:ext>
            </a:extLst>
          </p:cNvPr>
          <p:cNvPicPr>
            <a:picLocks noChangeAspect="1"/>
          </p:cNvPicPr>
          <p:nvPr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429119" y="2598100"/>
            <a:ext cx="4592776" cy="3673704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1FD67D68-9B83-C338-8342-3348D8F223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5025" y="6737718"/>
            <a:ext cx="12207200" cy="123363"/>
            <a:chOff x="-5025" y="6737718"/>
            <a:chExt cx="12207200" cy="123363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1E397F34-6B84-0D3B-0F29-B1D134B3B8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9BD98075-BFC1-BE9C-7FB7-23FE55E433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0" name="תיבת טקסט 9">
            <a:extLst>
              <a:ext uri="{FF2B5EF4-FFF2-40B4-BE49-F238E27FC236}">
                <a16:creationId xmlns:a16="http://schemas.microsoft.com/office/drawing/2014/main" id="{3865B45C-F6A0-337A-A8AB-5166169ACC2F}"/>
              </a:ext>
            </a:extLst>
          </p:cNvPr>
          <p:cNvSpPr txBox="1"/>
          <p:nvPr/>
        </p:nvSpPr>
        <p:spPr>
          <a:xfrm>
            <a:off x="3193606" y="384961"/>
            <a:ext cx="8124097" cy="6088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" sz="2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David" panose="020E0502060401010101" pitchFamily="34" charset="-79"/>
                <a:ea typeface="+mn-ea"/>
                <a:cs typeface="David" panose="020E0502060401010101" pitchFamily="34" charset="-79"/>
              </a:rPr>
              <a:t>Integrative Model: How Biodanza Promotes Resilience During Wartime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David" panose="020E0502060401010101" pitchFamily="34" charset="-79"/>
                <a:ea typeface="+mn-ea"/>
                <a:cs typeface="David" panose="020E0502060401010101" pitchFamily="34" charset="-79"/>
              </a:rPr>
              <a:t>Proposed Mechanism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David" panose="020E0502060401010101" pitchFamily="34" charset="-79"/>
                <a:ea typeface="+mn-ea"/>
                <a:cs typeface="David" panose="020E0502060401010101" pitchFamily="34" charset="-79"/>
              </a:rPr>
              <a:t>Embodied Movement</a:t>
            </a:r>
            <a:br>
              <a:rPr kumimoji="0" lang="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David" panose="020E0502060401010101" pitchFamily="34" charset="-79"/>
                <a:ea typeface="+mn-ea"/>
                <a:cs typeface="David" panose="020E0502060401010101" pitchFamily="34" charset="-79"/>
              </a:rPr>
            </a:br>
            <a:r>
              <a:rPr kumimoji="0" lang="he-IL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David" panose="020E0502060401010101" pitchFamily="34" charset="-79"/>
                <a:ea typeface="+mn-ea"/>
                <a:cs typeface="David" panose="020E0502060401010101" pitchFamily="34" charset="-79"/>
              </a:rPr>
              <a:t>         </a:t>
            </a:r>
            <a:r>
              <a:rPr kumimoji="0" lang="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David" panose="020E0502060401010101" pitchFamily="34" charset="-79"/>
                <a:ea typeface="+mn-ea"/>
                <a:cs typeface="David" panose="020E0502060401010101" pitchFamily="34" charset="-79"/>
              </a:rPr>
              <a:t>↓</a:t>
            </a:r>
            <a:br>
              <a:rPr kumimoji="0" lang="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David" panose="020E0502060401010101" pitchFamily="34" charset="-79"/>
                <a:ea typeface="+mn-ea"/>
                <a:cs typeface="David" panose="020E0502060401010101" pitchFamily="34" charset="-79"/>
              </a:rPr>
            </a:br>
            <a:r>
              <a:rPr kumimoji="0" lang="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David" panose="020E0502060401010101" pitchFamily="34" charset="-79"/>
                <a:ea typeface="+mn-ea"/>
                <a:cs typeface="David" panose="020E0502060401010101" pitchFamily="34" charset="-79"/>
              </a:rPr>
              <a:t>Physiological Regulation</a:t>
            </a:r>
            <a:br>
              <a:rPr kumimoji="0" lang="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David" panose="020E0502060401010101" pitchFamily="34" charset="-79"/>
                <a:ea typeface="+mn-ea"/>
                <a:cs typeface="David" panose="020E0502060401010101" pitchFamily="34" charset="-79"/>
              </a:rPr>
            </a:br>
            <a:r>
              <a:rPr kumimoji="0" lang="he-IL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David" panose="020E0502060401010101" pitchFamily="34" charset="-79"/>
                <a:ea typeface="+mn-ea"/>
                <a:cs typeface="David" panose="020E0502060401010101" pitchFamily="34" charset="-79"/>
              </a:rPr>
              <a:t>         </a:t>
            </a:r>
            <a:r>
              <a:rPr kumimoji="0" lang="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David" panose="020E0502060401010101" pitchFamily="34" charset="-79"/>
                <a:ea typeface="+mn-ea"/>
                <a:cs typeface="David" panose="020E0502060401010101" pitchFamily="34" charset="-79"/>
              </a:rPr>
              <a:t>↓</a:t>
            </a:r>
            <a:br>
              <a:rPr kumimoji="0" lang="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David" panose="020E0502060401010101" pitchFamily="34" charset="-79"/>
                <a:ea typeface="+mn-ea"/>
                <a:cs typeface="David" panose="020E0502060401010101" pitchFamily="34" charset="-79"/>
              </a:rPr>
            </a:br>
            <a:r>
              <a:rPr kumimoji="0" lang="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David" panose="020E0502060401010101" pitchFamily="34" charset="-79"/>
                <a:ea typeface="+mn-ea"/>
                <a:cs typeface="David" panose="020E0502060401010101" pitchFamily="34" charset="-79"/>
              </a:rPr>
              <a:t>Emotional Release</a:t>
            </a:r>
            <a:br>
              <a:rPr kumimoji="0" lang="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David" panose="020E0502060401010101" pitchFamily="34" charset="-79"/>
                <a:ea typeface="+mn-ea"/>
                <a:cs typeface="David" panose="020E0502060401010101" pitchFamily="34" charset="-79"/>
              </a:rPr>
            </a:br>
            <a:r>
              <a:rPr kumimoji="0" lang="he-IL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David" panose="020E0502060401010101" pitchFamily="34" charset="-79"/>
                <a:ea typeface="+mn-ea"/>
                <a:cs typeface="David" panose="020E0502060401010101" pitchFamily="34" charset="-79"/>
              </a:rPr>
              <a:t>         </a:t>
            </a:r>
            <a:r>
              <a:rPr kumimoji="0" lang="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David" panose="020E0502060401010101" pitchFamily="34" charset="-79"/>
                <a:ea typeface="+mn-ea"/>
                <a:cs typeface="David" panose="020E0502060401010101" pitchFamily="34" charset="-79"/>
              </a:rPr>
              <a:t>↓</a:t>
            </a:r>
            <a:br>
              <a:rPr kumimoji="0" lang="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David" panose="020E0502060401010101" pitchFamily="34" charset="-79"/>
                <a:ea typeface="+mn-ea"/>
                <a:cs typeface="David" panose="020E0502060401010101" pitchFamily="34" charset="-79"/>
              </a:rPr>
            </a:br>
            <a:r>
              <a:rPr kumimoji="0" lang="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David" panose="020E0502060401010101" pitchFamily="34" charset="-79"/>
                <a:ea typeface="+mn-ea"/>
                <a:cs typeface="David" panose="020E0502060401010101" pitchFamily="34" charset="-79"/>
              </a:rPr>
              <a:t>Interpersonal Connection</a:t>
            </a:r>
            <a:br>
              <a:rPr kumimoji="0" lang="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David" panose="020E0502060401010101" pitchFamily="34" charset="-79"/>
                <a:ea typeface="+mn-ea"/>
                <a:cs typeface="David" panose="020E0502060401010101" pitchFamily="34" charset="-79"/>
              </a:rPr>
            </a:br>
            <a:r>
              <a:rPr kumimoji="0" lang="he-IL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David" panose="020E0502060401010101" pitchFamily="34" charset="-79"/>
                <a:ea typeface="+mn-ea"/>
                <a:cs typeface="David" panose="020E0502060401010101" pitchFamily="34" charset="-79"/>
              </a:rPr>
              <a:t>         </a:t>
            </a:r>
            <a:r>
              <a:rPr kumimoji="0" lang="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David" panose="020E0502060401010101" pitchFamily="34" charset="-79"/>
                <a:ea typeface="+mn-ea"/>
                <a:cs typeface="David" panose="020E0502060401010101" pitchFamily="34" charset="-79"/>
              </a:rPr>
              <a:t>↓</a:t>
            </a:r>
            <a:br>
              <a:rPr kumimoji="0" lang="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David" panose="020E0502060401010101" pitchFamily="34" charset="-79"/>
                <a:ea typeface="+mn-ea"/>
                <a:cs typeface="David" panose="020E0502060401010101" pitchFamily="34" charset="-79"/>
              </a:rPr>
            </a:br>
            <a:r>
              <a:rPr kumimoji="0" lang="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David" panose="020E0502060401010101" pitchFamily="34" charset="-79"/>
                <a:ea typeface="+mn-ea"/>
                <a:cs typeface="David" panose="020E0502060401010101" pitchFamily="34" charset="-79"/>
              </a:rPr>
              <a:t>Sense of Belonging</a:t>
            </a:r>
            <a:br>
              <a:rPr kumimoji="0" lang="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David" panose="020E0502060401010101" pitchFamily="34" charset="-79"/>
                <a:ea typeface="+mn-ea"/>
                <a:cs typeface="David" panose="020E0502060401010101" pitchFamily="34" charset="-79"/>
              </a:rPr>
            </a:br>
            <a:r>
              <a:rPr kumimoji="0" lang="he-IL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David" panose="020E0502060401010101" pitchFamily="34" charset="-79"/>
                <a:ea typeface="+mn-ea"/>
                <a:cs typeface="David" panose="020E0502060401010101" pitchFamily="34" charset="-79"/>
              </a:rPr>
              <a:t>         </a:t>
            </a:r>
            <a:r>
              <a:rPr kumimoji="0" lang="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David" panose="020E0502060401010101" pitchFamily="34" charset="-79"/>
                <a:ea typeface="+mn-ea"/>
                <a:cs typeface="David" panose="020E0502060401010101" pitchFamily="34" charset="-79"/>
              </a:rPr>
              <a:t>↓</a:t>
            </a:r>
            <a:br>
              <a:rPr kumimoji="0" lang="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David" panose="020E0502060401010101" pitchFamily="34" charset="-79"/>
                <a:ea typeface="+mn-ea"/>
                <a:cs typeface="David" panose="020E0502060401010101" pitchFamily="34" charset="-79"/>
              </a:rPr>
            </a:br>
            <a:r>
              <a:rPr kumimoji="0" lang="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David" panose="020E0502060401010101" pitchFamily="34" charset="-79"/>
                <a:ea typeface="+mn-ea"/>
                <a:cs typeface="David" panose="020E0502060401010101" pitchFamily="34" charset="-79"/>
              </a:rPr>
              <a:t>Hope and Meaning</a:t>
            </a:r>
            <a:br>
              <a:rPr kumimoji="0" lang="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David" panose="020E0502060401010101" pitchFamily="34" charset="-79"/>
                <a:ea typeface="+mn-ea"/>
                <a:cs typeface="David" panose="020E0502060401010101" pitchFamily="34" charset="-79"/>
              </a:rPr>
            </a:br>
            <a:r>
              <a:rPr kumimoji="0" lang="he-IL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David" panose="020E0502060401010101" pitchFamily="34" charset="-79"/>
                <a:ea typeface="+mn-ea"/>
                <a:cs typeface="David" panose="020E0502060401010101" pitchFamily="34" charset="-79"/>
              </a:rPr>
              <a:t>         </a:t>
            </a:r>
            <a:r>
              <a:rPr kumimoji="0" lang="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David" panose="020E0502060401010101" pitchFamily="34" charset="-79"/>
                <a:ea typeface="+mn-ea"/>
                <a:cs typeface="David" panose="020E0502060401010101" pitchFamily="34" charset="-79"/>
              </a:rPr>
              <a:t>↓</a:t>
            </a:r>
            <a:br>
              <a:rPr kumimoji="0" lang="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David" panose="020E0502060401010101" pitchFamily="34" charset="-79"/>
                <a:ea typeface="+mn-ea"/>
                <a:cs typeface="David" panose="020E0502060401010101" pitchFamily="34" charset="-79"/>
              </a:rPr>
            </a:br>
            <a:r>
              <a:rPr kumimoji="0" lang="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David" panose="020E0502060401010101" pitchFamily="34" charset="-79"/>
                <a:ea typeface="+mn-ea"/>
                <a:cs typeface="David" panose="020E0502060401010101" pitchFamily="34" charset="-79"/>
              </a:rPr>
              <a:t>Resilience</a:t>
            </a:r>
          </a:p>
        </p:txBody>
      </p:sp>
      <p:pic>
        <p:nvPicPr>
          <p:cNvPr id="2" name="תמונה 1">
            <a:extLst>
              <a:ext uri="{FF2B5EF4-FFF2-40B4-BE49-F238E27FC236}">
                <a16:creationId xmlns:a16="http://schemas.microsoft.com/office/drawing/2014/main" id="{C2F30807-AB3F-D205-0524-D494918605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44233">
            <a:off x="351857" y="325443"/>
            <a:ext cx="2589345" cy="26029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493681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ketch line">
            <a:extLst>
              <a:ext uri="{FF2B5EF4-FFF2-40B4-BE49-F238E27FC236}">
                <a16:creationId xmlns:a16="http://schemas.microsoft.com/office/drawing/2014/main" id="{650D18FE-0824-4A46-B22C-A86B52E578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גרפיקה 3">
            <a:extLst>
              <a:ext uri="{FF2B5EF4-FFF2-40B4-BE49-F238E27FC236}">
                <a16:creationId xmlns:a16="http://schemas.microsoft.com/office/drawing/2014/main" id="{625C8E2F-F0F2-4796-D6F5-A4511F1F6B91}"/>
              </a:ext>
            </a:extLst>
          </p:cNvPr>
          <p:cNvPicPr>
            <a:picLocks noChangeAspect="1"/>
          </p:cNvPicPr>
          <p:nvPr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453421" y="2998381"/>
            <a:ext cx="4455043" cy="3609470"/>
          </a:xfrm>
          <a:prstGeom prst="rect">
            <a:avLst/>
          </a:prstGeom>
        </p:spPr>
      </p:pic>
      <p:sp>
        <p:nvSpPr>
          <p:cNvPr id="12" name="תיבת טקסט 11">
            <a:extLst>
              <a:ext uri="{FF2B5EF4-FFF2-40B4-BE49-F238E27FC236}">
                <a16:creationId xmlns:a16="http://schemas.microsoft.com/office/drawing/2014/main" id="{1D9F4CF8-03B4-B28A-A636-450FADA398F7}"/>
              </a:ext>
            </a:extLst>
          </p:cNvPr>
          <p:cNvSpPr txBox="1"/>
          <p:nvPr/>
        </p:nvSpPr>
        <p:spPr>
          <a:xfrm>
            <a:off x="283536" y="1155268"/>
            <a:ext cx="10621925" cy="45474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rtl="0">
              <a:lnSpc>
                <a:spcPct val="107000"/>
              </a:lnSpc>
              <a:spcAft>
                <a:spcPts val="800"/>
              </a:spcAft>
              <a:defRPr/>
            </a:pP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David" panose="020E0502060401010101" pitchFamily="34" charset="-79"/>
                <a:ea typeface="+mn-ea"/>
                <a:cs typeface="David" panose="020E0502060401010101" pitchFamily="34" charset="-79"/>
              </a:rPr>
              <a:t>A Model for </a:t>
            </a:r>
            <a:r>
              <a:rPr kumimoji="0" lang="en-US" sz="3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David" panose="020E0502060401010101" pitchFamily="34" charset="-79"/>
                <a:ea typeface="+mn-ea"/>
                <a:cs typeface="David" panose="020E0502060401010101" pitchFamily="34" charset="-79"/>
              </a:rPr>
              <a:t>vivencias</a:t>
            </a: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David" panose="020E0502060401010101" pitchFamily="34" charset="-79"/>
                <a:ea typeface="+mn-ea"/>
                <a:cs typeface="David" panose="020E0502060401010101" pitchFamily="34" charset="-79"/>
              </a:rPr>
              <a:t> in Times of War and Crisis</a:t>
            </a:r>
            <a:endParaRPr kumimoji="0" lang="he-IL" sz="3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David" panose="020E0502060401010101" pitchFamily="34" charset="-79"/>
              <a:ea typeface="+mn-ea"/>
              <a:cs typeface="David" panose="020E0502060401010101" pitchFamily="34" charset="-79"/>
            </a:endParaRPr>
          </a:p>
          <a:p>
            <a:pPr lvl="0" algn="l" rtl="0">
              <a:lnSpc>
                <a:spcPct val="107000"/>
              </a:lnSpc>
              <a:spcAft>
                <a:spcPts val="800"/>
              </a:spcAft>
              <a:defRPr/>
            </a:pP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David" panose="020E0502060401010101" pitchFamily="34" charset="-79"/>
                <a:ea typeface="+mn-ea"/>
                <a:cs typeface="David" panose="020E0502060401010101" pitchFamily="34" charset="-79"/>
              </a:rPr>
              <a:t>At each stage, a number of </a:t>
            </a:r>
            <a:r>
              <a:rPr kumimoji="0" lang="en-US" sz="29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David" panose="020E0502060401010101" pitchFamily="34" charset="-79"/>
                <a:ea typeface="+mn-ea"/>
                <a:cs typeface="David" panose="020E0502060401010101" pitchFamily="34" charset="-79"/>
              </a:rPr>
              <a:t>vivencias</a:t>
            </a: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David" panose="020E0502060401010101" pitchFamily="34" charset="-79"/>
                <a:ea typeface="+mn-ea"/>
                <a:cs typeface="David" panose="020E0502060401010101" pitchFamily="34" charset="-79"/>
              </a:rPr>
              <a:t> are adjusted according to the well-being of the group</a:t>
            </a:r>
            <a:endParaRPr kumimoji="0" lang="he-IL" sz="29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David" panose="020E0502060401010101" pitchFamily="34" charset="-79"/>
              <a:ea typeface="+mn-ea"/>
              <a:cs typeface="David" panose="020E0502060401010101" pitchFamily="34" charset="-79"/>
            </a:endParaRPr>
          </a:p>
          <a:p>
            <a:pPr lvl="0" algn="l" rtl="0">
              <a:lnSpc>
                <a:spcPct val="107000"/>
              </a:lnSpc>
              <a:spcAft>
                <a:spcPts val="800"/>
              </a:spcAft>
              <a:defRPr/>
            </a:pPr>
            <a:r>
              <a:rPr lang="en-US" sz="3600" dirty="0">
                <a:latin typeface="David" panose="020E0502060401010101" pitchFamily="34" charset="-79"/>
                <a:cs typeface="David" panose="020E0502060401010101" pitchFamily="34" charset="-79"/>
              </a:rPr>
              <a:t>Stage</a:t>
            </a:r>
            <a:r>
              <a:rPr lang="he-IL" sz="3600" dirty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lang="en-US" sz="3600" dirty="0">
                <a:latin typeface="David" panose="020E0502060401010101" pitchFamily="34" charset="-79"/>
                <a:cs typeface="David" panose="020E0502060401010101" pitchFamily="34" charset="-79"/>
              </a:rPr>
              <a:t>1</a:t>
            </a: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David" panose="020E0502060401010101" pitchFamily="34" charset="-79"/>
                <a:ea typeface="+mn-ea"/>
                <a:cs typeface="David" panose="020E0502060401010101" pitchFamily="34" charset="-79"/>
              </a:rPr>
              <a:t> - </a:t>
            </a:r>
            <a:r>
              <a:rPr lang="en-US" sz="3600" dirty="0">
                <a:latin typeface="David" panose="020E0502060401010101" pitchFamily="34" charset="-79"/>
                <a:cs typeface="David" panose="020E0502060401010101" pitchFamily="34" charset="-79"/>
              </a:rPr>
              <a:t>Releasing Movement</a:t>
            </a:r>
            <a:endParaRPr kumimoji="0" lang="en-US" sz="36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David" panose="020E0502060401010101" pitchFamily="34" charset="-79"/>
              <a:ea typeface="+mn-ea"/>
              <a:cs typeface="David" panose="020E0502060401010101" pitchFamily="34" charset="-79"/>
            </a:endParaRPr>
          </a:p>
          <a:p>
            <a:pPr lvl="0" algn="l" rtl="0">
              <a:lnSpc>
                <a:spcPct val="107000"/>
              </a:lnSpc>
              <a:spcAft>
                <a:spcPts val="800"/>
              </a:spcAft>
              <a:defRPr/>
            </a:pPr>
            <a:r>
              <a:rPr lang="en-US" sz="3600" dirty="0">
                <a:latin typeface="David" panose="020E0502060401010101" pitchFamily="34" charset="-79"/>
                <a:cs typeface="David" panose="020E0502060401010101" pitchFamily="34" charset="-79"/>
              </a:rPr>
              <a:t>Stage</a:t>
            </a:r>
            <a:r>
              <a:rPr lang="he-IL" sz="3600" dirty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lang="en-US" sz="3600" dirty="0">
                <a:latin typeface="David" panose="020E0502060401010101" pitchFamily="34" charset="-79"/>
                <a:cs typeface="David" panose="020E0502060401010101" pitchFamily="34" charset="-79"/>
              </a:rPr>
              <a:t>2</a:t>
            </a: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David" panose="020E0502060401010101" pitchFamily="34" charset="-79"/>
                <a:ea typeface="+mn-ea"/>
                <a:cs typeface="David" panose="020E0502060401010101" pitchFamily="34" charset="-79"/>
              </a:rPr>
              <a:t> -</a:t>
            </a:r>
            <a:r>
              <a:rPr lang="en-US" sz="3600" dirty="0">
                <a:latin typeface="David" panose="020E0502060401010101" pitchFamily="34" charset="-79"/>
                <a:cs typeface="David" panose="020E0502060401010101" pitchFamily="34" charset="-79"/>
              </a:rPr>
              <a:t> Releasing Emotions</a:t>
            </a:r>
            <a:endParaRPr kumimoji="0" lang="en-US" sz="36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David" panose="020E0502060401010101" pitchFamily="34" charset="-79"/>
              <a:ea typeface="+mn-ea"/>
              <a:cs typeface="David" panose="020E0502060401010101" pitchFamily="34" charset="-79"/>
            </a:endParaRPr>
          </a:p>
          <a:p>
            <a:pPr lvl="0" algn="l" rtl="0">
              <a:lnSpc>
                <a:spcPct val="107000"/>
              </a:lnSpc>
              <a:spcAft>
                <a:spcPts val="800"/>
              </a:spcAft>
              <a:defRPr/>
            </a:pPr>
            <a:r>
              <a:rPr lang="en-US" sz="3600" dirty="0">
                <a:latin typeface="David" panose="020E0502060401010101" pitchFamily="34" charset="-79"/>
                <a:cs typeface="David" panose="020E0502060401010101" pitchFamily="34" charset="-79"/>
              </a:rPr>
              <a:t>Stage</a:t>
            </a:r>
            <a:r>
              <a:rPr lang="he-IL" sz="3600" dirty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lang="en-US" sz="3600" dirty="0">
                <a:latin typeface="David" panose="020E0502060401010101" pitchFamily="34" charset="-79"/>
                <a:cs typeface="David" panose="020E0502060401010101" pitchFamily="34" charset="-79"/>
              </a:rPr>
              <a:t>3</a:t>
            </a: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David" panose="020E0502060401010101" pitchFamily="34" charset="-79"/>
                <a:ea typeface="+mn-ea"/>
                <a:cs typeface="David" panose="020E0502060401010101" pitchFamily="34" charset="-79"/>
              </a:rPr>
              <a:t> - Feeling of Security</a:t>
            </a:r>
          </a:p>
          <a:p>
            <a:pPr lvl="0" algn="l" rtl="0">
              <a:lnSpc>
                <a:spcPct val="107000"/>
              </a:lnSpc>
              <a:spcAft>
                <a:spcPts val="800"/>
              </a:spcAft>
              <a:defRPr/>
            </a:pPr>
            <a:r>
              <a:rPr lang="en-US" sz="3600" dirty="0">
                <a:latin typeface="David" panose="020E0502060401010101" pitchFamily="34" charset="-79"/>
                <a:cs typeface="David" panose="020E0502060401010101" pitchFamily="34" charset="-79"/>
              </a:rPr>
              <a:t>Stage</a:t>
            </a:r>
            <a:r>
              <a:rPr lang="he-IL" sz="3600" dirty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lang="en-US" sz="3600" dirty="0">
                <a:latin typeface="David" panose="020E0502060401010101" pitchFamily="34" charset="-79"/>
                <a:cs typeface="David" panose="020E0502060401010101" pitchFamily="34" charset="-79"/>
              </a:rPr>
              <a:t>4</a:t>
            </a: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David" panose="020E0502060401010101" pitchFamily="34" charset="-79"/>
                <a:ea typeface="+mn-ea"/>
                <a:cs typeface="David" panose="020E0502060401010101" pitchFamily="34" charset="-79"/>
              </a:rPr>
              <a:t> - Resilience and Rebirth</a:t>
            </a:r>
            <a:endParaRPr kumimoji="0" lang="LID4096" sz="36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David" panose="020E0502060401010101" pitchFamily="34" charset="-79"/>
              <a:ea typeface="+mn-ea"/>
              <a:cs typeface="David" panose="020E0502060401010101" pitchFamily="34" charset="-79"/>
            </a:endParaRPr>
          </a:p>
        </p:txBody>
      </p:sp>
      <p:sp>
        <p:nvSpPr>
          <p:cNvPr id="2" name="מציין מיקום של מספר שקופית 1">
            <a:extLst>
              <a:ext uri="{FF2B5EF4-FFF2-40B4-BE49-F238E27FC236}">
                <a16:creationId xmlns:a16="http://schemas.microsoft.com/office/drawing/2014/main" id="{9BC3BF72-A8A6-76D8-6959-D00686F06A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9C93C-DEC2-49F7-B4A9-C112E591FE93}" type="slidenum">
              <a:rPr lang="LID4096" smtClean="0"/>
              <a:t>21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0012234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תיבת טקסט 2">
            <a:extLst>
              <a:ext uri="{FF2B5EF4-FFF2-40B4-BE49-F238E27FC236}">
                <a16:creationId xmlns:a16="http://schemas.microsoft.com/office/drawing/2014/main" id="{0D96DF0A-AF77-E18C-902A-F925CDFE3054}"/>
              </a:ext>
            </a:extLst>
          </p:cNvPr>
          <p:cNvSpPr txBox="1"/>
          <p:nvPr/>
        </p:nvSpPr>
        <p:spPr>
          <a:xfrm>
            <a:off x="1118633" y="554246"/>
            <a:ext cx="995473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/>
            <a:r>
              <a:rPr lang="en-US" sz="2400" b="1" dirty="0">
                <a:latin typeface="David" panose="020E0502060401010101" pitchFamily="34" charset="-79"/>
                <a:cs typeface="David" panose="020E0502060401010101" pitchFamily="34" charset="-79"/>
              </a:rPr>
              <a:t>Stage </a:t>
            </a:r>
            <a:r>
              <a:rPr lang="he-IL" sz="2400" b="1" dirty="0">
                <a:latin typeface="David" panose="020E0502060401010101" pitchFamily="34" charset="-79"/>
                <a:cs typeface="David" panose="020E0502060401010101" pitchFamily="34" charset="-79"/>
              </a:rPr>
              <a:t>1</a:t>
            </a:r>
            <a:r>
              <a:rPr lang="en-US" sz="2400" b="1" dirty="0">
                <a:latin typeface="David" panose="020E0502060401010101" pitchFamily="34" charset="-79"/>
                <a:cs typeface="David" panose="020E0502060401010101" pitchFamily="34" charset="-79"/>
              </a:rPr>
              <a:t> - Releasing movement, reconnecting with the body with </a:t>
            </a:r>
            <a:r>
              <a:rPr lang="en-US" sz="2400" b="1" dirty="0">
                <a:latin typeface="David" panose="020E0502060401010101" pitchFamily="34" charset="-79"/>
                <a:ea typeface="Times New Roman" panose="02020603050405020304" pitchFamily="18" charset="0"/>
                <a:cs typeface="Arial" panose="020B0604020202020204" pitchFamily="34" charset="0"/>
              </a:rPr>
              <a:t>affectivity</a:t>
            </a:r>
          </a:p>
          <a:p>
            <a:pPr algn="l" rtl="0"/>
            <a:endParaRPr lang="en-US" sz="2400" b="1" dirty="0">
              <a:solidFill>
                <a:srgbClr val="0000FF"/>
              </a:solidFill>
              <a:latin typeface="David" panose="020E0502060401010101" pitchFamily="34" charset="-79"/>
              <a:cs typeface="Arial" panose="020B0604020202020204" pitchFamily="34" charset="0"/>
            </a:endParaRPr>
          </a:p>
        </p:txBody>
      </p:sp>
      <p:graphicFrame>
        <p:nvGraphicFramePr>
          <p:cNvPr id="4" name="טבלה 3">
            <a:extLst>
              <a:ext uri="{FF2B5EF4-FFF2-40B4-BE49-F238E27FC236}">
                <a16:creationId xmlns:a16="http://schemas.microsoft.com/office/drawing/2014/main" id="{E1BA0BDC-0E69-63E0-7F17-C5181E3942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7788894"/>
              </p:ext>
            </p:extLst>
          </p:nvPr>
        </p:nvGraphicFramePr>
        <p:xfrm>
          <a:off x="1203250" y="1258496"/>
          <a:ext cx="10109791" cy="3788549"/>
        </p:xfrm>
        <a:graphic>
          <a:graphicData uri="http://schemas.openxmlformats.org/drawingml/2006/table">
            <a:tbl>
              <a:tblPr rtl="1" firstRow="1" firstCol="1" bandRow="1"/>
              <a:tblGrid>
                <a:gridCol w="8112641">
                  <a:extLst>
                    <a:ext uri="{9D8B030D-6E8A-4147-A177-3AD203B41FA5}">
                      <a16:colId xmlns:a16="http://schemas.microsoft.com/office/drawing/2014/main" val="1099186943"/>
                    </a:ext>
                  </a:extLst>
                </a:gridCol>
                <a:gridCol w="1997150">
                  <a:extLst>
                    <a:ext uri="{9D8B030D-6E8A-4147-A177-3AD203B41FA5}">
                      <a16:colId xmlns:a16="http://schemas.microsoft.com/office/drawing/2014/main" val="3117797873"/>
                    </a:ext>
                  </a:extLst>
                </a:gridCol>
              </a:tblGrid>
              <a:tr h="335275">
                <a:tc>
                  <a:txBody>
                    <a:bodyPr/>
                    <a:lstStyle/>
                    <a:p>
                      <a:pPr algn="l" rtl="0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" sz="2200" kern="1200" dirty="0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+mn-ea"/>
                          <a:cs typeface="David" panose="020E0502060401010101" pitchFamily="34" charset="-79"/>
                        </a:rPr>
                        <a:t>Stage </a:t>
                      </a:r>
                      <a:r>
                        <a:rPr lang="he-IL" sz="2200" kern="1200" dirty="0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+mn-ea"/>
                          <a:cs typeface="Arial" panose="020B0604020202020204" pitchFamily="34" charset="0"/>
                        </a:rPr>
                        <a:t>1</a:t>
                      </a:r>
                      <a:r>
                        <a:rPr lang="en-US" sz="2200" kern="1200" dirty="0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endParaRPr lang="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8440" marR="58440" marT="84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E3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he-IL" sz="22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David" panose="020E0502060401010101" pitchFamily="34" charset="-79"/>
                        </a:rPr>
                        <a:t> </a:t>
                      </a:r>
                      <a:endParaRPr lang="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E3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1031477"/>
                  </a:ext>
                </a:extLst>
              </a:tr>
              <a:tr h="1243418">
                <a:tc>
                  <a:txBody>
                    <a:bodyPr/>
                    <a:lstStyle/>
                    <a:p>
                      <a:pPr algn="l" rtl="0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" sz="2400" kern="1200" dirty="0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+mn-ea"/>
                          <a:cs typeface="David" panose="020E0502060401010101" pitchFamily="34" charset="-79"/>
                        </a:rPr>
                        <a:t>Movement release. Reconnect with the body in an </a:t>
                      </a:r>
                      <a:r>
                        <a:rPr kumimoji="0" 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David" panose="020E0502060401010101" pitchFamily="34" charset="-79"/>
                          <a:ea typeface="+mn-ea"/>
                          <a:cs typeface="Arial" panose="020B0604020202020204" pitchFamily="34" charset="0"/>
                        </a:rPr>
                        <a:t>affectivity</a:t>
                      </a:r>
                      <a:r>
                        <a:rPr lang="" sz="2400" kern="1200" dirty="0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+mn-ea"/>
                          <a:cs typeface="David" panose="020E0502060401010101" pitchFamily="34" charset="-79"/>
                        </a:rPr>
                        <a:t> and loving way. Regulate the nervous system with music and movement. Increase vitality.</a:t>
                      </a:r>
                      <a:endParaRPr lang="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8440" marR="58440" marT="84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he-IL" sz="22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David" panose="020E0502060401010101" pitchFamily="34" charset="-79"/>
                        </a:rPr>
                        <a:t> </a:t>
                      </a:r>
                      <a:endParaRPr lang="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66936504"/>
                  </a:ext>
                </a:extLst>
              </a:tr>
              <a:tr h="946994">
                <a:tc>
                  <a:txBody>
                    <a:bodyPr/>
                    <a:lstStyle/>
                    <a:p>
                      <a:pPr algn="l" rtl="0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kumimoji="0" lang="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David" panose="020E0502060401010101" pitchFamily="34" charset="-79"/>
                          <a:ea typeface="+mn-ea"/>
                          <a:cs typeface="David" panose="020E0502060401010101" pitchFamily="34" charset="-79"/>
                        </a:rPr>
                        <a:t>Ground contact, crawling and rolling movements,</a:t>
                      </a:r>
                      <a:r>
                        <a:rPr lang="" sz="2400" kern="1200" dirty="0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+mn-ea"/>
                          <a:cs typeface="David" panose="020E0502060401010101" pitchFamily="34" charset="-79"/>
                        </a:rPr>
                        <a:t> shaking,</a:t>
                      </a:r>
                      <a:r>
                        <a:rPr kumimoji="0" lang="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David" panose="020E0502060401010101" pitchFamily="34" charset="-79"/>
                          <a:ea typeface="+mn-ea"/>
                          <a:cs typeface="David" panose="020E0502060401010101" pitchFamily="34" charset="-79"/>
                        </a:rPr>
                        <a:t> gentle tactile exercises,</a:t>
                      </a:r>
                      <a:r>
                        <a:rPr lang="" sz="2400" kern="1200" dirty="0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+mn-ea"/>
                          <a:cs typeface="David" panose="020E0502060401010101" pitchFamily="34" charset="-79"/>
                        </a:rPr>
                        <a:t> synchronization, walking, walking in pairs.</a:t>
                      </a:r>
                      <a:endParaRPr lang="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8440" marR="58440" marT="84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1200" dirty="0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+mn-ea"/>
                          <a:cs typeface="Arial" panose="020B0604020202020204" pitchFamily="34" charset="0"/>
                        </a:rPr>
                        <a:t>Recommended Exercises</a:t>
                      </a:r>
                      <a:endParaRPr lang="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98477105"/>
                  </a:ext>
                </a:extLst>
              </a:tr>
              <a:tr h="1243315">
                <a:tc>
                  <a:txBody>
                    <a:bodyPr/>
                    <a:lstStyle/>
                    <a:p>
                      <a:pPr algn="l" rtl="0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400" kern="1200" dirty="0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+mn-ea"/>
                          <a:cs typeface="Arial" panose="020B0604020202020204" pitchFamily="34" charset="0"/>
                        </a:rPr>
                        <a:t>IBF07 – 14 Appel des esprits</a:t>
                      </a:r>
                      <a:r>
                        <a:rPr lang="en-US" sz="2400" kern="1200" dirty="0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+mn-ea"/>
                          <a:cs typeface="Arial" panose="020B0604020202020204" pitchFamily="34" charset="0"/>
                        </a:rPr>
                        <a:t>; IBF19 - 02 Down In Belgorod;</a:t>
                      </a:r>
                      <a:r>
                        <a:rPr lang="he-IL" sz="2400" kern="1200" dirty="0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2400" kern="1200" dirty="0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+mn-ea"/>
                          <a:cs typeface="Arial" panose="020B0604020202020204" pitchFamily="34" charset="0"/>
                        </a:rPr>
                        <a:t>IBF07 - 02 Missa Luba. Kyrie; IBF07 - 01 La vie en rose [Part];</a:t>
                      </a:r>
                      <a:r>
                        <a:rPr lang="en-US" sz="2400" kern="1200" dirty="0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+mn-ea"/>
                          <a:cs typeface="Arial" panose="020B0604020202020204" pitchFamily="34" charset="0"/>
                        </a:rPr>
                        <a:t> IBF07 - 06 When You're Smiling.</a:t>
                      </a:r>
                      <a:endParaRPr lang="he-IL" sz="2400" kern="1200" dirty="0">
                        <a:solidFill>
                          <a:schemeClr val="tx1"/>
                        </a:solidFill>
                        <a:effectLst/>
                        <a:latin typeface="David" panose="020E0502060401010101" pitchFamily="34" charset="-79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8440" marR="58440" marT="842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1200" dirty="0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+mn-ea"/>
                          <a:cs typeface="Arial" panose="020B0604020202020204" pitchFamily="34" charset="0"/>
                        </a:rPr>
                        <a:t>Music</a:t>
                      </a:r>
                      <a:endParaRPr lang="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0578912"/>
                  </a:ext>
                </a:extLst>
              </a:tr>
            </a:tbl>
          </a:graphicData>
        </a:graphic>
      </p:graphicFrame>
      <p:sp>
        <p:nvSpPr>
          <p:cNvPr id="5" name="תיבת טקסט 4">
            <a:extLst>
              <a:ext uri="{FF2B5EF4-FFF2-40B4-BE49-F238E27FC236}">
                <a16:creationId xmlns:a16="http://schemas.microsoft.com/office/drawing/2014/main" id="{98C0A379-AA80-37C6-859D-CD9B8C9A4ACF}"/>
              </a:ext>
            </a:extLst>
          </p:cNvPr>
          <p:cNvSpPr txBox="1"/>
          <p:nvPr/>
        </p:nvSpPr>
        <p:spPr>
          <a:xfrm>
            <a:off x="1118633" y="5360226"/>
            <a:ext cx="10385796" cy="8762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" sz="2400" dirty="0">
                <a:latin typeface="David" panose="020E0502060401010101" pitchFamily="34" charset="-79"/>
                <a:cs typeface="David" panose="020E0502060401010101" pitchFamily="34" charset="-79"/>
              </a:rPr>
              <a:t>These experiences appear to restore:bodily awareness, sense of safety, connection to the environment.</a:t>
            </a:r>
            <a:r>
              <a:rPr lang="en-US" sz="2400" dirty="0">
                <a:latin typeface="David" panose="020E0502060401010101" pitchFamily="34" charset="-79"/>
                <a:cs typeface="David" panose="020E0502060401010101" pitchFamily="34" charset="-79"/>
              </a:rPr>
              <a:t>     The body a source of psychological stabilization</a:t>
            </a:r>
            <a:endParaRPr lang="LID4096" sz="24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2" name="מציין מיקום של מספר שקופית 1">
            <a:extLst>
              <a:ext uri="{FF2B5EF4-FFF2-40B4-BE49-F238E27FC236}">
                <a16:creationId xmlns:a16="http://schemas.microsoft.com/office/drawing/2014/main" id="{9393BB5C-58C1-736A-6AEF-AD9B74E74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9C93C-DEC2-49F7-B4A9-C112E591FE93}" type="slidenum">
              <a:rPr lang="LID4096" smtClean="0"/>
              <a:t>22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5587440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FF18B60-F54B-5BE4-F8D0-5BF5363162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2" name="Rectangle 41">
            <a:extLst>
              <a:ext uri="{FF2B5EF4-FFF2-40B4-BE49-F238E27FC236}">
                <a16:creationId xmlns:a16="http://schemas.microsoft.com/office/drawing/2014/main" id="{63644BFD-D22E-4019-B666-387DA51AEA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5FE9FE4C-C9E0-4C54-8010-EA9D29CD4D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7956356" y="1890469"/>
            <a:ext cx="5860051" cy="2079143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56FAD6EF-0374-46BD-901E-E901DCA01F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04847ABE-275E-4DCA-B164-A672D517FB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8" name="Rectangle 47">
            <a:extLst>
              <a:ext uri="{FF2B5EF4-FFF2-40B4-BE49-F238E27FC236}">
                <a16:creationId xmlns:a16="http://schemas.microsoft.com/office/drawing/2014/main" id="{3776B14B-F2F4-4825-8DA8-8C7A0F2B39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466344"/>
            <a:ext cx="11111729" cy="591782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תמונה 1">
            <a:extLst>
              <a:ext uri="{FF2B5EF4-FFF2-40B4-BE49-F238E27FC236}">
                <a16:creationId xmlns:a16="http://schemas.microsoft.com/office/drawing/2014/main" id="{E052AA46-F85E-B49A-A5E0-6C68A683337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9007"/>
          <a:stretch>
            <a:fillRect/>
          </a:stretch>
        </p:blipFill>
        <p:spPr>
          <a:xfrm>
            <a:off x="838200" y="704765"/>
            <a:ext cx="10628376" cy="5440003"/>
          </a:xfrm>
          <a:prstGeom prst="rect">
            <a:avLst/>
          </a:prstGeom>
        </p:spPr>
      </p:pic>
      <p:sp>
        <p:nvSpPr>
          <p:cNvPr id="3" name="מציין מיקום של מספר שקופית 2">
            <a:extLst>
              <a:ext uri="{FF2B5EF4-FFF2-40B4-BE49-F238E27FC236}">
                <a16:creationId xmlns:a16="http://schemas.microsoft.com/office/drawing/2014/main" id="{D7B41DB8-4817-F972-2895-ABB85BD53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9C93C-DEC2-49F7-B4A9-C112E591FE93}" type="slidenum">
              <a:rPr lang="LID4096" smtClean="0"/>
              <a:t>23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8538613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טבלה 3">
            <a:extLst>
              <a:ext uri="{FF2B5EF4-FFF2-40B4-BE49-F238E27FC236}">
                <a16:creationId xmlns:a16="http://schemas.microsoft.com/office/drawing/2014/main" id="{F4019940-9E73-0F94-26E0-D59305904C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2003087"/>
              </p:ext>
            </p:extLst>
          </p:nvPr>
        </p:nvGraphicFramePr>
        <p:xfrm>
          <a:off x="669850" y="1148317"/>
          <a:ext cx="9898913" cy="4409595"/>
        </p:xfrm>
        <a:graphic>
          <a:graphicData uri="http://schemas.openxmlformats.org/drawingml/2006/table">
            <a:tbl>
              <a:tblPr rtl="1" firstRow="1" firstCol="1" bandRow="1"/>
              <a:tblGrid>
                <a:gridCol w="7953154">
                  <a:extLst>
                    <a:ext uri="{9D8B030D-6E8A-4147-A177-3AD203B41FA5}">
                      <a16:colId xmlns:a16="http://schemas.microsoft.com/office/drawing/2014/main" val="2737004667"/>
                    </a:ext>
                  </a:extLst>
                </a:gridCol>
                <a:gridCol w="1945759">
                  <a:extLst>
                    <a:ext uri="{9D8B030D-6E8A-4147-A177-3AD203B41FA5}">
                      <a16:colId xmlns:a16="http://schemas.microsoft.com/office/drawing/2014/main" val="1131462931"/>
                    </a:ext>
                  </a:extLst>
                </a:gridCol>
              </a:tblGrid>
              <a:tr h="311356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" sz="2400" kern="1200" dirty="0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Stage 2 </a:t>
                      </a:r>
                      <a:endParaRPr lang="" sz="2400" kern="1200" dirty="0">
                        <a:solidFill>
                          <a:schemeClr val="tx1"/>
                        </a:solidFill>
                        <a:effectLst/>
                        <a:latin typeface="David" panose="020E0502060401010101" pitchFamily="34" charset="-79"/>
                        <a:ea typeface="Arial" panose="020B0604020202020204" pitchFamily="34" charset="0"/>
                        <a:cs typeface="David" panose="020E0502060401010101" pitchFamily="34" charset="-79"/>
                      </a:endParaRPr>
                    </a:p>
                  </a:txBody>
                  <a:tcPr marL="42637" marR="42637" marT="615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E3C"/>
                    </a:solidFill>
                  </a:tcPr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he-IL" sz="2400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 </a:t>
                      </a:r>
                      <a:endParaRPr lang="" sz="24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E3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9404734"/>
                  </a:ext>
                </a:extLst>
              </a:tr>
              <a:tr h="751899">
                <a:tc>
                  <a:txBody>
                    <a:bodyPr/>
                    <a:lstStyle/>
                    <a:p>
                      <a:pPr algn="l" rtl="0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" sz="2400" kern="1200" dirty="0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Releasing emotions with </a:t>
                      </a:r>
                      <a:r>
                        <a:rPr lang="en-US" sz="2400" kern="1200" dirty="0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affectivity</a:t>
                      </a:r>
                      <a:r>
                        <a:rPr lang="" sz="2400" kern="1200" dirty="0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. Releasing emotions without words. Moving, getting out of the Paris state. Calling for a space that allows for being together</a:t>
                      </a:r>
                      <a:r>
                        <a:rPr lang="he-IL" sz="2400" kern="1200" dirty="0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.</a:t>
                      </a:r>
                      <a:endParaRPr lang="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2637" marR="42637" marT="615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he-IL" sz="2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 </a:t>
                      </a:r>
                      <a:endParaRPr lang="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790850"/>
                  </a:ext>
                </a:extLst>
              </a:tr>
              <a:tr h="1223295">
                <a:tc>
                  <a:txBody>
                    <a:bodyPr/>
                    <a:lstStyle/>
                    <a:p>
                      <a:pPr algn="l" rtl="0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kumimoji="0" lang="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David" panose="020E0502060401010101" pitchFamily="34" charset="-79"/>
                          <a:ea typeface="+mn-ea"/>
                          <a:cs typeface="David" panose="020E0502060401010101" pitchFamily="34" charset="-79"/>
                        </a:rPr>
                        <a:t>Grounding exercises</a:t>
                      </a:r>
                      <a:r>
                        <a:rPr kumimoji="0" 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David" panose="020E0502060401010101" pitchFamily="34" charset="-79"/>
                          <a:ea typeface="+mn-ea"/>
                          <a:cs typeface="David" panose="020E0502060401010101" pitchFamily="34" charset="-79"/>
                        </a:rPr>
                        <a:t>, </a:t>
                      </a:r>
                      <a:r>
                        <a:rPr kumimoji="0" lang="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David" panose="020E0502060401010101" pitchFamily="34" charset="-79"/>
                          <a:ea typeface="+mn-ea"/>
                          <a:cs typeface="David" panose="020E0502060401010101" pitchFamily="34" charset="-79"/>
                        </a:rPr>
                        <a:t>earth-element exercises, slow walking, dyadic synchronization, opening the chest and arms.</a:t>
                      </a:r>
                      <a:endParaRPr kumimoji="0" 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David" panose="020E0502060401010101" pitchFamily="34" charset="-79"/>
                        <a:ea typeface="+mn-ea"/>
                        <a:cs typeface="David" panose="020E0502060401010101" pitchFamily="34" charset="-79"/>
                      </a:endParaRPr>
                    </a:p>
                    <a:p>
                      <a:pPr algn="l" rtl="0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" sz="2400" kern="1200" dirty="0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Circle with quiet, </a:t>
                      </a:r>
                      <a:r>
                        <a:rPr lang="en-US" sz="2400" kern="1200" dirty="0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affectivity</a:t>
                      </a:r>
                      <a:r>
                        <a:rPr lang="" sz="2400" kern="1200" dirty="0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 music</a:t>
                      </a:r>
                      <a:r>
                        <a:rPr lang="en-US" sz="2400" kern="1200" dirty="0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.</a:t>
                      </a:r>
                      <a:endParaRPr lang="" sz="2400" kern="1200" dirty="0">
                        <a:solidFill>
                          <a:schemeClr val="tx1"/>
                        </a:solidFill>
                        <a:effectLst/>
                        <a:latin typeface="David" panose="020E0502060401010101" pitchFamily="34" charset="-79"/>
                        <a:ea typeface="Arial" panose="020B0604020202020204" pitchFamily="34" charset="0"/>
                        <a:cs typeface="David" panose="020E0502060401010101" pitchFamily="34" charset="-79"/>
                      </a:endParaRPr>
                    </a:p>
                  </a:txBody>
                  <a:tcPr marL="42637" marR="42637" marT="615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1200" dirty="0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Recommended Exercises</a:t>
                      </a:r>
                      <a:endParaRPr lang="" sz="2400" kern="1200" dirty="0">
                        <a:solidFill>
                          <a:schemeClr val="tx1"/>
                        </a:solidFill>
                        <a:effectLst/>
                        <a:latin typeface="David" panose="020E0502060401010101" pitchFamily="34" charset="-79"/>
                        <a:ea typeface="Arial" panose="020B0604020202020204" pitchFamily="34" charset="0"/>
                        <a:cs typeface="David" panose="020E0502060401010101" pitchFamily="34" charset="-79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0250607"/>
                  </a:ext>
                </a:extLst>
              </a:tr>
              <a:tr h="932964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1200" dirty="0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IBF01 - 20 – Adagio; IBF01 - 07 - Ballad Of Sir Frankie; IBF01 - 06 - Behind That Locked Door; IBF02 - 07 I'd Have You Anytime</a:t>
                      </a:r>
                    </a:p>
                  </a:txBody>
                  <a:tcPr marL="42637" marR="42637" marT="615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1200" dirty="0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Music</a:t>
                      </a:r>
                      <a:endParaRPr lang="" sz="2400" kern="1200" dirty="0">
                        <a:solidFill>
                          <a:schemeClr val="tx1"/>
                        </a:solidFill>
                        <a:effectLst/>
                        <a:latin typeface="David" panose="020E0502060401010101" pitchFamily="34" charset="-79"/>
                        <a:ea typeface="Arial" panose="020B0604020202020204" pitchFamily="34" charset="0"/>
                        <a:cs typeface="David" panose="020E0502060401010101" pitchFamily="34" charset="-79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83376539"/>
                  </a:ext>
                </a:extLst>
              </a:tr>
              <a:tr h="43231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" sz="2400" kern="1200" dirty="0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The </a:t>
                      </a:r>
                      <a:r>
                        <a:rPr lang="en-US" sz="2400" kern="1200" dirty="0" err="1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Vivencia</a:t>
                      </a:r>
                      <a:r>
                        <a:rPr lang="" sz="2400" kern="1200" dirty="0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 curve goes up a little. No games or fun exercises</a:t>
                      </a:r>
                      <a:r>
                        <a:rPr lang="he-IL" sz="2400" kern="1200" dirty="0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.</a:t>
                      </a:r>
                      <a:endParaRPr lang="" sz="2400" kern="1200" dirty="0">
                        <a:solidFill>
                          <a:schemeClr val="tx1"/>
                        </a:solidFill>
                        <a:effectLst/>
                        <a:latin typeface="David" panose="020E0502060401010101" pitchFamily="34" charset="-79"/>
                        <a:ea typeface="Arial" panose="020B0604020202020204" pitchFamily="34" charset="0"/>
                        <a:cs typeface="David" panose="020E0502060401010101" pitchFamily="34" charset="-79"/>
                      </a:endParaRPr>
                    </a:p>
                  </a:txBody>
                  <a:tcPr marL="42637" marR="42637" marT="615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1200" dirty="0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Notes</a:t>
                      </a:r>
                      <a:endParaRPr lang="" sz="2400" kern="1200" dirty="0">
                        <a:solidFill>
                          <a:schemeClr val="tx1"/>
                        </a:solidFill>
                        <a:effectLst/>
                        <a:latin typeface="David" panose="020E0502060401010101" pitchFamily="34" charset="-79"/>
                        <a:ea typeface="Arial" panose="020B0604020202020204" pitchFamily="34" charset="0"/>
                        <a:cs typeface="David" panose="020E0502060401010101" pitchFamily="34" charset="-79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4496209"/>
                  </a:ext>
                </a:extLst>
              </a:tr>
            </a:tbl>
          </a:graphicData>
        </a:graphic>
      </p:graphicFrame>
      <p:sp>
        <p:nvSpPr>
          <p:cNvPr id="6" name="תיבת טקסט 5">
            <a:extLst>
              <a:ext uri="{FF2B5EF4-FFF2-40B4-BE49-F238E27FC236}">
                <a16:creationId xmlns:a16="http://schemas.microsoft.com/office/drawing/2014/main" id="{0A14B59B-660F-ADC6-29A5-C079DE507B83}"/>
              </a:ext>
            </a:extLst>
          </p:cNvPr>
          <p:cNvSpPr txBox="1"/>
          <p:nvPr/>
        </p:nvSpPr>
        <p:spPr>
          <a:xfrm>
            <a:off x="627318" y="422464"/>
            <a:ext cx="590106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latin typeface="David" panose="020E0502060401010101" pitchFamily="34" charset="-79"/>
                <a:cs typeface="David" panose="020E0502060401010101" pitchFamily="34" charset="-79"/>
              </a:rPr>
              <a:t>Stage 2 - Releasing emotions with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David" panose="020E0502060401010101" pitchFamily="34" charset="-79"/>
                <a:ea typeface="Times New Roman" panose="02020603050405020304" pitchFamily="18" charset="0"/>
                <a:cs typeface="Arial" panose="020B0604020202020204" pitchFamily="34" charset="0"/>
              </a:rPr>
              <a:t>affectivity</a:t>
            </a:r>
            <a:endParaRPr lang="LID4096" sz="2400" b="1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3" name="תיבת טקסט 2">
            <a:extLst>
              <a:ext uri="{FF2B5EF4-FFF2-40B4-BE49-F238E27FC236}">
                <a16:creationId xmlns:a16="http://schemas.microsoft.com/office/drawing/2014/main" id="{59B54C34-BECB-6ADD-F749-E94FE5ED2810}"/>
              </a:ext>
            </a:extLst>
          </p:cNvPr>
          <p:cNvSpPr txBox="1"/>
          <p:nvPr/>
        </p:nvSpPr>
        <p:spPr>
          <a:xfrm>
            <a:off x="627318" y="5624623"/>
            <a:ext cx="10629015" cy="810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David" panose="020E0502060401010101" pitchFamily="34" charset="-79"/>
                <a:ea typeface="+mn-ea"/>
                <a:cs typeface="David" panose="020E0502060401010101" pitchFamily="34" charset="-79"/>
              </a:rPr>
              <a:t>These practices may support autonomic nervous system regulation by reducing physiological hyperarousal and restoring a sense of stability.</a:t>
            </a:r>
          </a:p>
        </p:txBody>
      </p:sp>
      <p:sp>
        <p:nvSpPr>
          <p:cNvPr id="2" name="מציין מיקום של מספר שקופית 1">
            <a:extLst>
              <a:ext uri="{FF2B5EF4-FFF2-40B4-BE49-F238E27FC236}">
                <a16:creationId xmlns:a16="http://schemas.microsoft.com/office/drawing/2014/main" id="{9119EE6B-F8BE-3518-B4A3-EF89221834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9C93C-DEC2-49F7-B4A9-C112E591FE93}" type="slidenum">
              <a:rPr lang="LID4096" smtClean="0"/>
              <a:t>24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9885022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תיבת טקסט 2">
            <a:extLst>
              <a:ext uri="{FF2B5EF4-FFF2-40B4-BE49-F238E27FC236}">
                <a16:creationId xmlns:a16="http://schemas.microsoft.com/office/drawing/2014/main" id="{3EEB3535-52EC-E475-549D-CE463AB85066}"/>
              </a:ext>
            </a:extLst>
          </p:cNvPr>
          <p:cNvSpPr txBox="1"/>
          <p:nvPr/>
        </p:nvSpPr>
        <p:spPr>
          <a:xfrm>
            <a:off x="776176" y="277850"/>
            <a:ext cx="376658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latin typeface="David" panose="020E0502060401010101" pitchFamily="34" charset="-79"/>
                <a:cs typeface="David" panose="020E0502060401010101" pitchFamily="34" charset="-79"/>
              </a:rPr>
              <a:t>Stage 3 - Feeling confident</a:t>
            </a:r>
            <a:endParaRPr lang="LID4096" sz="2400" b="1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graphicFrame>
        <p:nvGraphicFramePr>
          <p:cNvPr id="4" name="טבלה 3">
            <a:extLst>
              <a:ext uri="{FF2B5EF4-FFF2-40B4-BE49-F238E27FC236}">
                <a16:creationId xmlns:a16="http://schemas.microsoft.com/office/drawing/2014/main" id="{9A3F4CC1-C484-E1FE-B3DC-7B5E262964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8520684"/>
              </p:ext>
            </p:extLst>
          </p:nvPr>
        </p:nvGraphicFramePr>
        <p:xfrm>
          <a:off x="981741" y="856473"/>
          <a:ext cx="10533320" cy="4407070"/>
        </p:xfrm>
        <a:graphic>
          <a:graphicData uri="http://schemas.openxmlformats.org/drawingml/2006/table">
            <a:tbl>
              <a:tblPr rtl="1" firstRow="1" firstCol="1" bandRow="1"/>
              <a:tblGrid>
                <a:gridCol w="8616988">
                  <a:extLst>
                    <a:ext uri="{9D8B030D-6E8A-4147-A177-3AD203B41FA5}">
                      <a16:colId xmlns:a16="http://schemas.microsoft.com/office/drawing/2014/main" val="1043905587"/>
                    </a:ext>
                  </a:extLst>
                </a:gridCol>
                <a:gridCol w="1916332">
                  <a:extLst>
                    <a:ext uri="{9D8B030D-6E8A-4147-A177-3AD203B41FA5}">
                      <a16:colId xmlns:a16="http://schemas.microsoft.com/office/drawing/2014/main" val="43445245"/>
                    </a:ext>
                  </a:extLst>
                </a:gridCol>
              </a:tblGrid>
              <a:tr h="306594">
                <a:tc>
                  <a:txBody>
                    <a:bodyPr/>
                    <a:lstStyle/>
                    <a:p>
                      <a:pPr algn="l" rtl="0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" sz="2400" kern="1200" dirty="0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Stage </a:t>
                      </a:r>
                      <a:r>
                        <a:rPr lang="en-US" sz="2400" kern="1200" dirty="0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 </a:t>
                      </a:r>
                      <a:endParaRPr lang="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1877" marR="41877" marT="60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E3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he-IL" sz="2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 </a:t>
                      </a:r>
                      <a:endParaRPr lang="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E3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4392597"/>
                  </a:ext>
                </a:extLst>
              </a:tr>
              <a:tr h="544968">
                <a:tc>
                  <a:txBody>
                    <a:bodyPr/>
                    <a:lstStyle/>
                    <a:p>
                      <a:pPr algn="l" rtl="0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" sz="2400" kern="1200" dirty="0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A safe environment that inspires trust in ourselves and others.</a:t>
                      </a:r>
                      <a:endParaRPr lang="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1877" marR="41877" marT="60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he-IL" sz="24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 </a:t>
                      </a:r>
                      <a:endParaRPr lang="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8580691"/>
                  </a:ext>
                </a:extLst>
              </a:tr>
              <a:tr h="1116269">
                <a:tc>
                  <a:txBody>
                    <a:bodyPr/>
                    <a:lstStyle/>
                    <a:p>
                      <a:pPr algn="l" rtl="0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1200" dirty="0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Mutual holding, </a:t>
                      </a:r>
                      <a:r>
                        <a:rPr kumimoji="0" lang="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David" panose="020E0502060401010101" pitchFamily="34" charset="-79"/>
                          <a:ea typeface="+mn-ea"/>
                          <a:cs typeface="David" panose="020E0502060401010101" pitchFamily="34" charset="-79"/>
                        </a:rPr>
                        <a:t>eutony exercises, </a:t>
                      </a:r>
                      <a:r>
                        <a:rPr kumimoji="0" 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David" panose="020E0502060401010101" pitchFamily="34" charset="-79"/>
                          <a:ea typeface="+mn-ea"/>
                          <a:cs typeface="David" panose="020E0502060401010101" pitchFamily="34" charset="-79"/>
                        </a:rPr>
                        <a:t>touch, eye contact, group support, </a:t>
                      </a:r>
                      <a:r>
                        <a:rPr lang="" sz="2400" kern="1200" dirty="0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walking with determination, expressive dance, yang, rhythmic, flow dance with sphere of protection, cradle Circle.</a:t>
                      </a:r>
                      <a:endParaRPr lang="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1877" marR="41877" marT="60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1200" dirty="0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Recommended Exercises</a:t>
                      </a:r>
                      <a:endParaRPr lang="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6091642"/>
                  </a:ext>
                </a:extLst>
              </a:tr>
              <a:tr h="818690">
                <a:tc>
                  <a:txBody>
                    <a:bodyPr/>
                    <a:lstStyle/>
                    <a:p>
                      <a:pPr algn="l" rtl="0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2400" kern="1200" dirty="0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IBF11 - 09 </a:t>
                      </a:r>
                      <a:r>
                        <a:rPr lang="es-ES" sz="2400" kern="1200" dirty="0" err="1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kitaro</a:t>
                      </a:r>
                      <a:r>
                        <a:rPr lang="es-ES" sz="2400" kern="1200" dirty="0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; IBF09 - 03 - Zamfir, Gheorghe – </a:t>
                      </a:r>
                      <a:r>
                        <a:rPr lang="es-ES" sz="2400" kern="1200" dirty="0" err="1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Bilitis</a:t>
                      </a:r>
                      <a:r>
                        <a:rPr lang="es-ES" sz="2400" kern="1200" dirty="0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; </a:t>
                      </a:r>
                      <a:r>
                        <a:rPr lang="en-US" sz="2400" kern="1200" dirty="0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IBF11 - 09 - Kitaro - Earth Born; IBF09 - 15 - The Light </a:t>
                      </a:r>
                      <a:r>
                        <a:rPr lang="en-US" sz="2400" kern="1200" dirty="0" err="1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Thas</a:t>
                      </a:r>
                      <a:r>
                        <a:rPr lang="en-US" sz="2400" kern="1200" dirty="0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Has Lighted The World.</a:t>
                      </a:r>
                      <a:endParaRPr lang="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1877" marR="41877" marT="60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1200" dirty="0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Music</a:t>
                      </a:r>
                      <a:endParaRPr lang="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58532539"/>
                  </a:ext>
                </a:extLst>
              </a:tr>
              <a:tr h="971536">
                <a:tc>
                  <a:txBody>
                    <a:bodyPr/>
                    <a:lstStyle/>
                    <a:p>
                      <a:pPr algn="l" rtl="0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2400" kern="1200" dirty="0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Most </a:t>
                      </a:r>
                      <a:r>
                        <a:rPr lang="es-ES" sz="2400" kern="1200" dirty="0" err="1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of</a:t>
                      </a:r>
                      <a:r>
                        <a:rPr lang="es-ES" sz="2400" kern="1200" dirty="0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2400" kern="1200" dirty="0" err="1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the</a:t>
                      </a:r>
                      <a:r>
                        <a:rPr lang="es-ES" sz="2400" kern="1200" dirty="0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2400" kern="1200" dirty="0" err="1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exercises</a:t>
                      </a:r>
                      <a:r>
                        <a:rPr lang="es-ES" sz="2400" kern="1200" dirty="0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are </a:t>
                      </a:r>
                      <a:r>
                        <a:rPr lang="es-ES" sz="2400" kern="1200" dirty="0" err="1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still</a:t>
                      </a:r>
                      <a:r>
                        <a:rPr lang="es-ES" sz="2400" kern="1200" dirty="0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2400" kern="1200" dirty="0" err="1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with</a:t>
                      </a:r>
                      <a:r>
                        <a:rPr lang="es-ES" sz="2400" kern="1200" dirty="0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2400" kern="1200" dirty="0" err="1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eyes</a:t>
                      </a:r>
                      <a:r>
                        <a:rPr lang="es-ES" sz="2400" kern="1200" dirty="0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open, </a:t>
                      </a:r>
                      <a:r>
                        <a:rPr lang="es-ES" sz="2400" kern="1200" dirty="0" err="1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slowly</a:t>
                      </a:r>
                      <a:r>
                        <a:rPr lang="es-ES" sz="2400" kern="1200" dirty="0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2400" kern="1200" dirty="0" err="1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offering</a:t>
                      </a:r>
                      <a:r>
                        <a:rPr lang="es-ES" sz="2400" kern="1200" dirty="0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2400" kern="1200" dirty="0" err="1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exercises</a:t>
                      </a:r>
                      <a:r>
                        <a:rPr lang="es-ES" sz="2400" kern="1200" dirty="0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2400" kern="1200" dirty="0" err="1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with</a:t>
                      </a:r>
                      <a:r>
                        <a:rPr lang="es-ES" sz="2400" kern="1200" dirty="0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2400" kern="1200" dirty="0" err="1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eyes</a:t>
                      </a:r>
                      <a:r>
                        <a:rPr lang="es-ES" sz="2400" kern="1200" dirty="0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2400" kern="1200" dirty="0" err="1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closed</a:t>
                      </a:r>
                      <a:r>
                        <a:rPr lang="es-ES" sz="2400" kern="1200" dirty="0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2400" kern="1200" dirty="0" err="1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to</a:t>
                      </a:r>
                      <a:r>
                        <a:rPr lang="es-ES" sz="2400" kern="1200" dirty="0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2400" kern="1200" dirty="0" err="1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strengthen</a:t>
                      </a:r>
                      <a:r>
                        <a:rPr lang="es-ES" sz="2400" kern="1200" dirty="0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trust in </a:t>
                      </a:r>
                      <a:r>
                        <a:rPr lang="es-ES" sz="2400" kern="1200" dirty="0" err="1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others</a:t>
                      </a:r>
                      <a:r>
                        <a:rPr lang="es-ES" sz="2400" kern="1200" dirty="0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s-ES" sz="2400" kern="1200" dirty="0" err="1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such</a:t>
                      </a:r>
                      <a:r>
                        <a:rPr lang="es-ES" sz="2400" kern="1200" dirty="0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as </a:t>
                      </a:r>
                      <a:r>
                        <a:rPr lang="es-ES" sz="2400" kern="1200" dirty="0" err="1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the</a:t>
                      </a:r>
                      <a:r>
                        <a:rPr lang="es-ES" sz="2400" kern="1200" dirty="0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Guardian </a:t>
                      </a:r>
                      <a:r>
                        <a:rPr lang="es-ES" sz="2400" kern="1200" dirty="0" err="1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Angel</a:t>
                      </a:r>
                      <a:r>
                        <a:rPr lang="es-ES" sz="2400" kern="1200" dirty="0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" sz="2400" kern="1200" dirty="0" err="1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exercise</a:t>
                      </a:r>
                      <a:r>
                        <a:rPr lang="es-ES" sz="2400" kern="1200" dirty="0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.</a:t>
                      </a:r>
                      <a:endParaRPr lang="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1877" marR="41877" marT="604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1200" dirty="0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Notes</a:t>
                      </a:r>
                      <a:endParaRPr lang="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48946753"/>
                  </a:ext>
                </a:extLst>
              </a:tr>
            </a:tbl>
          </a:graphicData>
        </a:graphic>
      </p:graphicFrame>
      <p:sp>
        <p:nvSpPr>
          <p:cNvPr id="5" name="תיבת טקסט 4">
            <a:extLst>
              <a:ext uri="{FF2B5EF4-FFF2-40B4-BE49-F238E27FC236}">
                <a16:creationId xmlns:a16="http://schemas.microsoft.com/office/drawing/2014/main" id="{9FCDBE27-2EDF-78DC-5E5D-1E11D240B8A4}"/>
              </a:ext>
            </a:extLst>
          </p:cNvPr>
          <p:cNvSpPr txBox="1"/>
          <p:nvPr/>
        </p:nvSpPr>
        <p:spPr>
          <a:xfrm>
            <a:off x="902883" y="5448829"/>
            <a:ext cx="10612177" cy="9089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" sz="2500" dirty="0">
                <a:latin typeface="David" panose="020E0502060401010101" pitchFamily="34" charset="-79"/>
                <a:cs typeface="David" panose="020E0502060401010101" pitchFamily="34" charset="-79"/>
              </a:rPr>
              <a:t>These findings suggest processes of interpersonal co-regulation, in which emotional states are regulated through safe social interactions.</a:t>
            </a:r>
          </a:p>
        </p:txBody>
      </p:sp>
      <p:sp>
        <p:nvSpPr>
          <p:cNvPr id="2" name="מציין מיקום של מספר שקופית 1">
            <a:extLst>
              <a:ext uri="{FF2B5EF4-FFF2-40B4-BE49-F238E27FC236}">
                <a16:creationId xmlns:a16="http://schemas.microsoft.com/office/drawing/2014/main" id="{70B3A797-4B27-3408-94E1-AA63BD9372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9C93C-DEC2-49F7-B4A9-C112E591FE93}" type="slidenum">
              <a:rPr lang="LID4096" smtClean="0"/>
              <a:t>25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67640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תיבת טקסט 2">
            <a:extLst>
              <a:ext uri="{FF2B5EF4-FFF2-40B4-BE49-F238E27FC236}">
                <a16:creationId xmlns:a16="http://schemas.microsoft.com/office/drawing/2014/main" id="{001EE413-567C-F93F-252E-AE8750DEF025}"/>
              </a:ext>
            </a:extLst>
          </p:cNvPr>
          <p:cNvSpPr txBox="1"/>
          <p:nvPr/>
        </p:nvSpPr>
        <p:spPr>
          <a:xfrm>
            <a:off x="425302" y="231454"/>
            <a:ext cx="28628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latin typeface="David" panose="020E0502060401010101" pitchFamily="34" charset="-79"/>
                <a:cs typeface="David" panose="020E0502060401010101" pitchFamily="34" charset="-79"/>
              </a:rPr>
              <a:t>Stage 4 - Resilience</a:t>
            </a:r>
            <a:endParaRPr lang="LID4096" sz="2400" b="1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graphicFrame>
        <p:nvGraphicFramePr>
          <p:cNvPr id="4" name="טבלה 3">
            <a:extLst>
              <a:ext uri="{FF2B5EF4-FFF2-40B4-BE49-F238E27FC236}">
                <a16:creationId xmlns:a16="http://schemas.microsoft.com/office/drawing/2014/main" id="{1CE65FA8-A129-958D-1B74-CA7613EDBD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0976104"/>
              </p:ext>
            </p:extLst>
          </p:nvPr>
        </p:nvGraphicFramePr>
        <p:xfrm>
          <a:off x="691117" y="950240"/>
          <a:ext cx="10377376" cy="3970365"/>
        </p:xfrm>
        <a:graphic>
          <a:graphicData uri="http://schemas.openxmlformats.org/drawingml/2006/table">
            <a:tbl>
              <a:tblPr rtl="1" firstRow="1" firstCol="1" bandRow="1"/>
              <a:tblGrid>
                <a:gridCol w="8374300">
                  <a:extLst>
                    <a:ext uri="{9D8B030D-6E8A-4147-A177-3AD203B41FA5}">
                      <a16:colId xmlns:a16="http://schemas.microsoft.com/office/drawing/2014/main" val="1302848730"/>
                    </a:ext>
                  </a:extLst>
                </a:gridCol>
                <a:gridCol w="2003076">
                  <a:extLst>
                    <a:ext uri="{9D8B030D-6E8A-4147-A177-3AD203B41FA5}">
                      <a16:colId xmlns:a16="http://schemas.microsoft.com/office/drawing/2014/main" val="144264405"/>
                    </a:ext>
                  </a:extLst>
                </a:gridCol>
              </a:tblGrid>
              <a:tr h="274960">
                <a:tc>
                  <a:txBody>
                    <a:bodyPr/>
                    <a:lstStyle/>
                    <a:p>
                      <a:pPr algn="l" rtl="0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" sz="2400" kern="1200" dirty="0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Stage </a:t>
                      </a:r>
                      <a:r>
                        <a:rPr lang="he-IL" sz="2400" kern="1200" dirty="0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4 </a:t>
                      </a:r>
                      <a:endParaRPr lang="" sz="2400" dirty="0">
                        <a:solidFill>
                          <a:schemeClr val="tx1"/>
                        </a:solidFill>
                        <a:effectLst/>
                        <a:latin typeface="David" panose="020E0502060401010101" pitchFamily="34" charset="-79"/>
                        <a:ea typeface="Arial" panose="020B0604020202020204" pitchFamily="34" charset="0"/>
                        <a:cs typeface="David" panose="020E0502060401010101" pitchFamily="34" charset="-79"/>
                      </a:endParaRPr>
                    </a:p>
                  </a:txBody>
                  <a:tcPr marL="46961" marR="46961" marT="677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E3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he-IL" sz="2400" kern="1200" dirty="0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 </a:t>
                      </a:r>
                      <a:endParaRPr lang="" sz="2400" dirty="0">
                        <a:solidFill>
                          <a:schemeClr val="tx1"/>
                        </a:solidFill>
                        <a:effectLst/>
                        <a:latin typeface="David" panose="020E0502060401010101" pitchFamily="34" charset="-79"/>
                        <a:ea typeface="Arial" panose="020B0604020202020204" pitchFamily="34" charset="0"/>
                        <a:cs typeface="David" panose="020E0502060401010101" pitchFamily="34" charset="-79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E3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065561"/>
                  </a:ext>
                </a:extLst>
              </a:tr>
              <a:tr h="798242">
                <a:tc>
                  <a:txBody>
                    <a:bodyPr/>
                    <a:lstStyle/>
                    <a:p>
                      <a:pPr algn="l" rtl="0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" sz="2400" kern="1200" dirty="0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To inspire a sense of hope, self-esteem, and a desire to return to functioning.</a:t>
                      </a:r>
                      <a:endParaRPr lang="" sz="2400" dirty="0">
                        <a:solidFill>
                          <a:schemeClr val="tx1"/>
                        </a:solidFill>
                        <a:effectLst/>
                        <a:latin typeface="David" panose="020E0502060401010101" pitchFamily="34" charset="-79"/>
                        <a:ea typeface="Arial" panose="020B0604020202020204" pitchFamily="34" charset="0"/>
                        <a:cs typeface="David" panose="020E0502060401010101" pitchFamily="34" charset="-79"/>
                      </a:endParaRPr>
                    </a:p>
                  </a:txBody>
                  <a:tcPr marL="46961" marR="46961" marT="677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he-IL" sz="2400" kern="1200" dirty="0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 </a:t>
                      </a:r>
                      <a:endParaRPr lang="" sz="2400" dirty="0">
                        <a:solidFill>
                          <a:schemeClr val="tx1"/>
                        </a:solidFill>
                        <a:effectLst/>
                        <a:latin typeface="David" panose="020E0502060401010101" pitchFamily="34" charset="-79"/>
                        <a:ea typeface="Arial" panose="020B0604020202020204" pitchFamily="34" charset="0"/>
                        <a:cs typeface="David" panose="020E0502060401010101" pitchFamily="34" charset="-79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4700279"/>
                  </a:ext>
                </a:extLst>
              </a:tr>
              <a:tr h="945289">
                <a:tc>
                  <a:txBody>
                    <a:bodyPr/>
                    <a:lstStyle/>
                    <a:p>
                      <a:pPr algn="l" rtl="0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kumimoji="0" lang="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David" panose="020E0502060401010101" pitchFamily="34" charset="-79"/>
                          <a:ea typeface="+mn-ea"/>
                          <a:cs typeface="David" panose="020E0502060401010101" pitchFamily="34" charset="-79"/>
                        </a:rPr>
                        <a:t>Rhythmic activation, enhanced motor impulse, </a:t>
                      </a:r>
                      <a:r>
                        <a:rPr lang="" sz="2400" kern="1200" dirty="0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physical and mental expansion exercises,</a:t>
                      </a:r>
                      <a:r>
                        <a:rPr lang="" sz="2400" dirty="0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Arial" panose="020B0604020202020204" pitchFamily="34" charset="0"/>
                          <a:cs typeface="David" panose="020E0502060401010101" pitchFamily="34" charset="-79"/>
                        </a:rPr>
                        <a:t> </a:t>
                      </a:r>
                      <a:r>
                        <a:rPr lang="" sz="2400" kern="1200" dirty="0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Arial" panose="020B0604020202020204" pitchFamily="34" charset="0"/>
                          <a:cs typeface="David" panose="020E0502060401010101" pitchFamily="34" charset="-79"/>
                        </a:rPr>
                        <a:t>g</a:t>
                      </a:r>
                      <a:r>
                        <a:rPr lang="" sz="2400" kern="1200" dirty="0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roup flow, flying as a flock</a:t>
                      </a:r>
                      <a:r>
                        <a:rPr lang="en-US" sz="2400" kern="1200" dirty="0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.</a:t>
                      </a:r>
                      <a:endParaRPr lang="" sz="2400" dirty="0">
                        <a:solidFill>
                          <a:schemeClr val="tx1"/>
                        </a:solidFill>
                        <a:effectLst/>
                        <a:latin typeface="David" panose="020E0502060401010101" pitchFamily="34" charset="-79"/>
                        <a:ea typeface="Arial" panose="020B0604020202020204" pitchFamily="34" charset="0"/>
                        <a:cs typeface="David" panose="020E0502060401010101" pitchFamily="34" charset="-79"/>
                      </a:endParaRPr>
                    </a:p>
                  </a:txBody>
                  <a:tcPr marL="46961" marR="46961" marT="677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1200" dirty="0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Recommended Exercises</a:t>
                      </a:r>
                      <a:endParaRPr lang="" sz="2400" dirty="0">
                        <a:solidFill>
                          <a:schemeClr val="tx1"/>
                        </a:solidFill>
                        <a:effectLst/>
                        <a:latin typeface="David" panose="020E0502060401010101" pitchFamily="34" charset="-79"/>
                        <a:ea typeface="Arial" panose="020B0604020202020204" pitchFamily="34" charset="0"/>
                        <a:cs typeface="David" panose="020E0502060401010101" pitchFamily="34" charset="-79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5846705"/>
                  </a:ext>
                </a:extLst>
              </a:tr>
              <a:tr h="1305702">
                <a:tc>
                  <a:txBody>
                    <a:bodyPr/>
                    <a:lstStyle/>
                    <a:p>
                      <a:pPr algn="l" rtl="0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1200" dirty="0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+mn-ea"/>
                          <a:cs typeface="David" panose="020E0502060401010101" pitchFamily="34" charset="-79"/>
                        </a:rPr>
                        <a:t>IBF08 – 14 Europa; IBF08 - 18 In A </a:t>
                      </a:r>
                      <a:r>
                        <a:rPr lang="en-US" sz="2400" kern="1200" dirty="0" err="1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+mn-ea"/>
                          <a:cs typeface="David" panose="020E0502060401010101" pitchFamily="34" charset="-79"/>
                        </a:rPr>
                        <a:t>Sentimal</a:t>
                      </a:r>
                      <a:r>
                        <a:rPr lang="en-US" sz="2400" kern="1200" dirty="0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+mn-ea"/>
                          <a:cs typeface="David" panose="020E0502060401010101" pitchFamily="34" charset="-79"/>
                        </a:rPr>
                        <a:t> Mood; IBF08 - 17 Love Theme; IBF12 - 16 Someone To Watch Over Me; IBF08 - 20 Theme From Taxi Driver; IBF08 - 19 You Don't Know Me.</a:t>
                      </a:r>
                    </a:p>
                  </a:txBody>
                  <a:tcPr marL="46961" marR="46961" marT="677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1200" dirty="0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Music</a:t>
                      </a:r>
                      <a:endParaRPr lang="" sz="2400" dirty="0">
                        <a:solidFill>
                          <a:schemeClr val="tx1"/>
                        </a:solidFill>
                        <a:effectLst/>
                        <a:latin typeface="David" panose="020E0502060401010101" pitchFamily="34" charset="-79"/>
                        <a:ea typeface="Arial" panose="020B0604020202020204" pitchFamily="34" charset="0"/>
                        <a:cs typeface="David" panose="020E0502060401010101" pitchFamily="34" charset="-79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54714770"/>
                  </a:ext>
                </a:extLst>
              </a:tr>
              <a:tr h="532089">
                <a:tc>
                  <a:txBody>
                    <a:bodyPr/>
                    <a:lstStyle/>
                    <a:p>
                      <a:pPr algn="l" rtl="0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ES" sz="2400" kern="1200" dirty="0" err="1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To</a:t>
                      </a:r>
                      <a:r>
                        <a:rPr lang="es-ES" sz="2400" kern="1200" dirty="0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 inspire a </a:t>
                      </a:r>
                      <a:r>
                        <a:rPr lang="es-ES" sz="2400" kern="1200" dirty="0" err="1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sense</a:t>
                      </a:r>
                      <a:r>
                        <a:rPr lang="es-ES" sz="2400" kern="1200" dirty="0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 </a:t>
                      </a:r>
                      <a:r>
                        <a:rPr lang="es-ES" sz="2400" kern="1200" dirty="0" err="1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of</a:t>
                      </a:r>
                      <a:r>
                        <a:rPr lang="es-ES" sz="2400" kern="1200" dirty="0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 hope </a:t>
                      </a:r>
                      <a:r>
                        <a:rPr lang="es-ES" sz="2400" kern="1200" dirty="0" err="1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for</a:t>
                      </a:r>
                      <a:r>
                        <a:rPr lang="es-ES" sz="2400" kern="1200" dirty="0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 a </a:t>
                      </a:r>
                      <a:r>
                        <a:rPr lang="es-ES" sz="2400" kern="1200" dirty="0" err="1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better</a:t>
                      </a:r>
                      <a:r>
                        <a:rPr lang="es-ES" sz="2400" kern="1200" dirty="0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 future.</a:t>
                      </a:r>
                      <a:endParaRPr lang="" sz="2400" dirty="0">
                        <a:solidFill>
                          <a:schemeClr val="tx1"/>
                        </a:solidFill>
                        <a:effectLst/>
                        <a:latin typeface="David" panose="020E0502060401010101" pitchFamily="34" charset="-79"/>
                        <a:ea typeface="Arial" panose="020B0604020202020204" pitchFamily="34" charset="0"/>
                        <a:cs typeface="David" panose="020E0502060401010101" pitchFamily="34" charset="-79"/>
                      </a:endParaRPr>
                    </a:p>
                  </a:txBody>
                  <a:tcPr marL="46961" marR="46961" marT="677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06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1200" dirty="0">
                          <a:solidFill>
                            <a:schemeClr val="tx1"/>
                          </a:solidFill>
                          <a:effectLst/>
                          <a:latin typeface="David" panose="020E0502060401010101" pitchFamily="34" charset="-79"/>
                          <a:ea typeface="Times New Roman" panose="02020603050405020304" pitchFamily="18" charset="0"/>
                          <a:cs typeface="David" panose="020E0502060401010101" pitchFamily="34" charset="-79"/>
                        </a:rPr>
                        <a:t>Notes</a:t>
                      </a:r>
                      <a:endParaRPr lang="" sz="2400" dirty="0">
                        <a:solidFill>
                          <a:schemeClr val="tx1"/>
                        </a:solidFill>
                        <a:effectLst/>
                        <a:latin typeface="David" panose="020E0502060401010101" pitchFamily="34" charset="-79"/>
                        <a:ea typeface="Arial" panose="020B0604020202020204" pitchFamily="34" charset="0"/>
                        <a:cs typeface="David" panose="020E0502060401010101" pitchFamily="34" charset="-79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0405308"/>
                  </a:ext>
                </a:extLst>
              </a:tr>
            </a:tbl>
          </a:graphicData>
        </a:graphic>
      </p:graphicFrame>
      <p:sp>
        <p:nvSpPr>
          <p:cNvPr id="5" name="תיבת טקסט 4">
            <a:extLst>
              <a:ext uri="{FF2B5EF4-FFF2-40B4-BE49-F238E27FC236}">
                <a16:creationId xmlns:a16="http://schemas.microsoft.com/office/drawing/2014/main" id="{E469D4CC-B6E2-DE10-1AE4-EF43E06B164C}"/>
              </a:ext>
            </a:extLst>
          </p:cNvPr>
          <p:cNvSpPr txBox="1"/>
          <p:nvPr/>
        </p:nvSpPr>
        <p:spPr>
          <a:xfrm>
            <a:off x="691117" y="5177727"/>
            <a:ext cx="10770782" cy="13740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" sz="2400" dirty="0">
                <a:latin typeface="David" panose="020E0502060401010101" pitchFamily="34" charset="-79"/>
                <a:cs typeface="David" panose="020E0502060401010101" pitchFamily="34" charset="-79"/>
              </a:rPr>
              <a:t>Movement appeared to reactivate vitality and engagement with life.</a:t>
            </a:r>
            <a:endParaRPr lang="he-IL" sz="24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" sz="2400" dirty="0">
                <a:latin typeface="David" panose="020E0502060401010101" pitchFamily="34" charset="-79"/>
                <a:cs typeface="David" panose="020E0502060401010101" pitchFamily="34" charset="-79"/>
              </a:rPr>
              <a:t>Vitality emerged not merely as energy but as a renewed willingness to participate in life.</a:t>
            </a:r>
          </a:p>
        </p:txBody>
      </p:sp>
      <p:sp>
        <p:nvSpPr>
          <p:cNvPr id="2" name="מציין מיקום של מספר שקופית 1">
            <a:extLst>
              <a:ext uri="{FF2B5EF4-FFF2-40B4-BE49-F238E27FC236}">
                <a16:creationId xmlns:a16="http://schemas.microsoft.com/office/drawing/2014/main" id="{B8EB38F5-04BB-9A7F-9BFC-3524727706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9C93C-DEC2-49F7-B4A9-C112E591FE93}" type="slidenum">
              <a:rPr lang="LID4096" smtClean="0"/>
              <a:t>26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2231574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AD14F01-BC8B-7F85-1BD8-DF2066C44B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87" name="Rectangle 2086">
            <a:extLst>
              <a:ext uri="{FF2B5EF4-FFF2-40B4-BE49-F238E27FC236}">
                <a16:creationId xmlns:a16="http://schemas.microsoft.com/office/drawing/2014/main" id="{FA69AAE0-49D5-4C8B-8BA2-55898C00E0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תמונה 6">
            <a:extLst>
              <a:ext uri="{FF2B5EF4-FFF2-40B4-BE49-F238E27FC236}">
                <a16:creationId xmlns:a16="http://schemas.microsoft.com/office/drawing/2014/main" id="{962C1EE3-7273-2785-AE29-A9FBF1AB9E4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 l="9588" r="17075" b="-1"/>
          <a:stretch>
            <a:fillRect/>
          </a:stretch>
        </p:blipFill>
        <p:spPr bwMode="auto">
          <a:xfrm>
            <a:off x="-4" y="1959429"/>
            <a:ext cx="10216753" cy="4898550"/>
          </a:xfrm>
          <a:custGeom>
            <a:avLst/>
            <a:gdLst/>
            <a:ahLst/>
            <a:cxnLst/>
            <a:rect l="l" t="t" r="r" b="b"/>
            <a:pathLst>
              <a:path w="7534640" h="6857984">
                <a:moveTo>
                  <a:pt x="0" y="0"/>
                </a:moveTo>
                <a:lnTo>
                  <a:pt x="7534640" y="0"/>
                </a:lnTo>
                <a:lnTo>
                  <a:pt x="7534640" y="3832811"/>
                </a:lnTo>
                <a:lnTo>
                  <a:pt x="7344853" y="3826712"/>
                </a:lnTo>
                <a:cubicBezTo>
                  <a:pt x="7344853" y="3826712"/>
                  <a:pt x="7341511" y="3826712"/>
                  <a:pt x="7341511" y="3826712"/>
                </a:cubicBezTo>
                <a:cubicBezTo>
                  <a:pt x="7274667" y="3823370"/>
                  <a:pt x="7211169" y="3823370"/>
                  <a:pt x="7144324" y="3820027"/>
                </a:cubicBezTo>
                <a:cubicBezTo>
                  <a:pt x="6913719" y="3820027"/>
                  <a:pt x="6683113" y="3820027"/>
                  <a:pt x="6455848" y="3820027"/>
                </a:cubicBezTo>
                <a:cubicBezTo>
                  <a:pt x="6231926" y="3910265"/>
                  <a:pt x="5987951" y="3833396"/>
                  <a:pt x="5767372" y="3903581"/>
                </a:cubicBezTo>
                <a:cubicBezTo>
                  <a:pt x="5533423" y="3900239"/>
                  <a:pt x="5312845" y="3970423"/>
                  <a:pt x="5082238" y="4000503"/>
                </a:cubicBezTo>
                <a:cubicBezTo>
                  <a:pt x="4908446" y="4013871"/>
                  <a:pt x="4731314" y="3997160"/>
                  <a:pt x="4570892" y="4067345"/>
                </a:cubicBezTo>
                <a:cubicBezTo>
                  <a:pt x="4447233" y="4124161"/>
                  <a:pt x="4350312" y="4197688"/>
                  <a:pt x="4483996" y="4348083"/>
                </a:cubicBezTo>
                <a:cubicBezTo>
                  <a:pt x="4644419" y="4344742"/>
                  <a:pt x="4627708" y="4598742"/>
                  <a:pt x="4788129" y="4561979"/>
                </a:cubicBezTo>
                <a:cubicBezTo>
                  <a:pt x="4754709" y="4678954"/>
                  <a:pt x="4641076" y="4618795"/>
                  <a:pt x="4600971" y="4705690"/>
                </a:cubicBezTo>
                <a:cubicBezTo>
                  <a:pt x="4684524" y="4779217"/>
                  <a:pt x="4844945" y="4725744"/>
                  <a:pt x="4871683" y="4879480"/>
                </a:cubicBezTo>
                <a:cubicBezTo>
                  <a:pt x="4838262" y="5039902"/>
                  <a:pt x="4945210" y="5019849"/>
                  <a:pt x="5032105" y="5029876"/>
                </a:cubicBezTo>
                <a:cubicBezTo>
                  <a:pt x="5239317" y="5049930"/>
                  <a:pt x="5439843" y="5063297"/>
                  <a:pt x="5643713" y="5096719"/>
                </a:cubicBezTo>
                <a:cubicBezTo>
                  <a:pt x="5693844" y="5106745"/>
                  <a:pt x="5810819" y="5083350"/>
                  <a:pt x="5800794" y="5186956"/>
                </a:cubicBezTo>
                <a:cubicBezTo>
                  <a:pt x="5790767" y="5270508"/>
                  <a:pt x="5700529" y="5240431"/>
                  <a:pt x="5643713" y="5243772"/>
                </a:cubicBezTo>
                <a:cubicBezTo>
                  <a:pt x="5329553" y="5283879"/>
                  <a:pt x="5012052" y="5220378"/>
                  <a:pt x="4701235" y="5223719"/>
                </a:cubicBezTo>
                <a:cubicBezTo>
                  <a:pt x="4664472" y="5223719"/>
                  <a:pt x="4657787" y="5334009"/>
                  <a:pt x="4577576" y="5297246"/>
                </a:cubicBezTo>
                <a:cubicBezTo>
                  <a:pt x="4788129" y="5397510"/>
                  <a:pt x="5767372" y="5424248"/>
                  <a:pt x="6094900" y="5477721"/>
                </a:cubicBezTo>
                <a:cubicBezTo>
                  <a:pt x="5754004" y="5858724"/>
                  <a:pt x="5429817" y="5628117"/>
                  <a:pt x="5159105" y="5842012"/>
                </a:cubicBezTo>
                <a:cubicBezTo>
                  <a:pt x="5159105" y="5842012"/>
                  <a:pt x="5212580" y="5842012"/>
                  <a:pt x="5443187" y="5912197"/>
                </a:cubicBezTo>
                <a:cubicBezTo>
                  <a:pt x="5627002" y="5969012"/>
                  <a:pt x="5536765" y="6049223"/>
                  <a:pt x="6001321" y="6202962"/>
                </a:cubicBezTo>
                <a:cubicBezTo>
                  <a:pt x="5824188" y="6253093"/>
                  <a:pt x="5593581" y="6156172"/>
                  <a:pt x="5506685" y="6416857"/>
                </a:cubicBezTo>
                <a:cubicBezTo>
                  <a:pt x="5643713" y="6463648"/>
                  <a:pt x="5807477" y="6420200"/>
                  <a:pt x="5904398" y="6543858"/>
                </a:cubicBezTo>
                <a:cubicBezTo>
                  <a:pt x="5934478" y="6580622"/>
                  <a:pt x="5964557" y="6604017"/>
                  <a:pt x="6001321" y="6624068"/>
                </a:cubicBezTo>
                <a:cubicBezTo>
                  <a:pt x="5984612" y="6630754"/>
                  <a:pt x="5964557" y="6637437"/>
                  <a:pt x="5951188" y="6644121"/>
                </a:cubicBezTo>
                <a:cubicBezTo>
                  <a:pt x="5977925" y="6667518"/>
                  <a:pt x="6663060" y="6794517"/>
                  <a:pt x="6836850" y="6797860"/>
                </a:cubicBezTo>
                <a:cubicBezTo>
                  <a:pt x="6761652" y="6822926"/>
                  <a:pt x="6636845" y="6844075"/>
                  <a:pt x="6553814" y="6856412"/>
                </a:cubicBezTo>
                <a:lnTo>
                  <a:pt x="6542822" y="6857984"/>
                </a:lnTo>
                <a:lnTo>
                  <a:pt x="0" y="6857984"/>
                </a:lnTo>
                <a:close/>
              </a:path>
            </a:pathLst>
          </a:custGeom>
          <a:solidFill>
            <a:srgbClr val="FFFFFF">
              <a:shade val="85000"/>
            </a:srgbClr>
          </a:solidFill>
        </p:spPr>
      </p:pic>
      <p:sp>
        <p:nvSpPr>
          <p:cNvPr id="5" name="תיבת טקסט 4">
            <a:extLst>
              <a:ext uri="{FF2B5EF4-FFF2-40B4-BE49-F238E27FC236}">
                <a16:creationId xmlns:a16="http://schemas.microsoft.com/office/drawing/2014/main" id="{0182FA34-5D58-E92E-204B-5F61D484E97F}"/>
              </a:ext>
            </a:extLst>
          </p:cNvPr>
          <p:cNvSpPr txBox="1"/>
          <p:nvPr/>
        </p:nvSpPr>
        <p:spPr>
          <a:xfrm>
            <a:off x="6343650" y="3962400"/>
            <a:ext cx="5505814" cy="169040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l">
              <a:spcBef>
                <a:spcPct val="0"/>
              </a:spcBef>
              <a:spcAft>
                <a:spcPts val="800"/>
              </a:spcAft>
            </a:pPr>
            <a:r>
              <a:rPr lang="en-US" sz="4600" b="1" dirty="0">
                <a:solidFill>
                  <a:srgbClr val="336600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Thanks for listening</a:t>
            </a:r>
          </a:p>
        </p:txBody>
      </p:sp>
      <p:sp>
        <p:nvSpPr>
          <p:cNvPr id="2" name="מציין מיקום של מספר שקופית 1">
            <a:extLst>
              <a:ext uri="{FF2B5EF4-FFF2-40B4-BE49-F238E27FC236}">
                <a16:creationId xmlns:a16="http://schemas.microsoft.com/office/drawing/2014/main" id="{B1630A7F-0F26-1E34-3BEC-28F2BA95D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55400" y="6356350"/>
            <a:ext cx="8984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4B19C93C-DEC2-49F7-B4A9-C112E591FE93}" type="slidenum">
              <a:rPr lang="LID4096"/>
              <a:pPr>
                <a:spcAft>
                  <a:spcPts val="600"/>
                </a:spcAft>
              </a:pPr>
              <a:t>27</a:t>
            </a:fld>
            <a:endParaRPr lang="LID4096"/>
          </a:p>
        </p:txBody>
      </p:sp>
      <p:pic>
        <p:nvPicPr>
          <p:cNvPr id="11" name="תמונה 10">
            <a:extLst>
              <a:ext uri="{FF2B5EF4-FFF2-40B4-BE49-F238E27FC236}">
                <a16:creationId xmlns:a16="http://schemas.microsoft.com/office/drawing/2014/main" id="{E922F393-17BE-7214-1FBF-B0EAD7FFAA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48"/>
          <a:stretch>
            <a:fillRect/>
          </a:stretch>
        </p:blipFill>
        <p:spPr>
          <a:xfrm>
            <a:off x="-1" y="-16714"/>
            <a:ext cx="12191695" cy="2131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978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560AFAAC-EA6C-45A9-9E03-C9C9F0193B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איש אחד בקהל">
            <a:extLst>
              <a:ext uri="{FF2B5EF4-FFF2-40B4-BE49-F238E27FC236}">
                <a16:creationId xmlns:a16="http://schemas.microsoft.com/office/drawing/2014/main" id="{B2E0866B-5D4F-0406-43D2-24327CDB131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973" r="7095"/>
          <a:stretch>
            <a:fillRect/>
          </a:stretch>
        </p:blipFill>
        <p:spPr>
          <a:xfrm>
            <a:off x="8442250" y="10"/>
            <a:ext cx="3749749" cy="6857990"/>
          </a:xfrm>
          <a:custGeom>
            <a:avLst/>
            <a:gdLst/>
            <a:ahLst/>
            <a:cxnLst/>
            <a:rect l="l" t="t" r="r" b="b"/>
            <a:pathLst>
              <a:path w="7308978" h="6858000">
                <a:moveTo>
                  <a:pt x="0" y="0"/>
                </a:moveTo>
                <a:lnTo>
                  <a:pt x="7308978" y="0"/>
                </a:lnTo>
                <a:lnTo>
                  <a:pt x="7308978" y="6858000"/>
                </a:lnTo>
                <a:lnTo>
                  <a:pt x="0" y="6858000"/>
                </a:lnTo>
                <a:lnTo>
                  <a:pt x="62983" y="6788730"/>
                </a:lnTo>
                <a:cubicBezTo>
                  <a:pt x="773509" y="5928900"/>
                  <a:pt x="1212978" y="4741056"/>
                  <a:pt x="1212978" y="3429000"/>
                </a:cubicBezTo>
                <a:cubicBezTo>
                  <a:pt x="1212978" y="2116944"/>
                  <a:pt x="773509" y="929100"/>
                  <a:pt x="62983" y="69271"/>
                </a:cubicBezTo>
                <a:close/>
              </a:path>
            </a:pathLst>
          </a:custGeom>
        </p:spPr>
      </p:pic>
      <p:sp useBgFill="1">
        <p:nvSpPr>
          <p:cNvPr id="28" name="Freeform: Shape 27">
            <a:extLst>
              <a:ext uri="{FF2B5EF4-FFF2-40B4-BE49-F238E27FC236}">
                <a16:creationId xmlns:a16="http://schemas.microsoft.com/office/drawing/2014/main" id="{83549E37-C86B-4401-90BD-D8BF83859F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001" cy="6858000"/>
          </a:xfrm>
          <a:custGeom>
            <a:avLst/>
            <a:gdLst>
              <a:gd name="connsiteX0" fmla="*/ 0 w 6096001"/>
              <a:gd name="connsiteY0" fmla="*/ 0 h 6858000"/>
              <a:gd name="connsiteX1" fmla="*/ 4883023 w 6096001"/>
              <a:gd name="connsiteY1" fmla="*/ 0 h 6858000"/>
              <a:gd name="connsiteX2" fmla="*/ 4946006 w 6096001"/>
              <a:gd name="connsiteY2" fmla="*/ 69271 h 6858000"/>
              <a:gd name="connsiteX3" fmla="*/ 6096001 w 6096001"/>
              <a:gd name="connsiteY3" fmla="*/ 3429000 h 6858000"/>
              <a:gd name="connsiteX4" fmla="*/ 4946006 w 6096001"/>
              <a:gd name="connsiteY4" fmla="*/ 6788730 h 6858000"/>
              <a:gd name="connsiteX5" fmla="*/ 4883023 w 6096001"/>
              <a:gd name="connsiteY5" fmla="*/ 6858000 h 6858000"/>
              <a:gd name="connsiteX6" fmla="*/ 0 w 609600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1" h="6858000">
                <a:moveTo>
                  <a:pt x="0" y="0"/>
                </a:moveTo>
                <a:lnTo>
                  <a:pt x="4883023" y="0"/>
                </a:lnTo>
                <a:lnTo>
                  <a:pt x="4946006" y="69271"/>
                </a:lnTo>
                <a:cubicBezTo>
                  <a:pt x="5656532" y="929100"/>
                  <a:pt x="6096001" y="2116944"/>
                  <a:pt x="6096001" y="3429000"/>
                </a:cubicBezTo>
                <a:cubicBezTo>
                  <a:pt x="6096001" y="4741056"/>
                  <a:pt x="5656532" y="5928900"/>
                  <a:pt x="4946006" y="6788730"/>
                </a:cubicBezTo>
                <a:lnTo>
                  <a:pt x="4883023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30" name="Freeform: Shape 29">
            <a:extLst>
              <a:ext uri="{FF2B5EF4-FFF2-40B4-BE49-F238E27FC236}">
                <a16:creationId xmlns:a16="http://schemas.microsoft.com/office/drawing/2014/main" id="{8A17784E-76D8-4521-A77D-0D2EBB9230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86857" cy="6858000"/>
          </a:xfrm>
          <a:custGeom>
            <a:avLst/>
            <a:gdLst>
              <a:gd name="connsiteX0" fmla="*/ 0 w 6086857"/>
              <a:gd name="connsiteY0" fmla="*/ 0 h 6858000"/>
              <a:gd name="connsiteX1" fmla="*/ 4873879 w 6086857"/>
              <a:gd name="connsiteY1" fmla="*/ 0 h 6858000"/>
              <a:gd name="connsiteX2" fmla="*/ 4936862 w 6086857"/>
              <a:gd name="connsiteY2" fmla="*/ 69271 h 6858000"/>
              <a:gd name="connsiteX3" fmla="*/ 6086857 w 6086857"/>
              <a:gd name="connsiteY3" fmla="*/ 3429000 h 6858000"/>
              <a:gd name="connsiteX4" fmla="*/ 4936862 w 6086857"/>
              <a:gd name="connsiteY4" fmla="*/ 6788730 h 6858000"/>
              <a:gd name="connsiteX5" fmla="*/ 4873879 w 6086857"/>
              <a:gd name="connsiteY5" fmla="*/ 6858000 h 6858000"/>
              <a:gd name="connsiteX6" fmla="*/ 0 w 608685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86857" h="6858000">
                <a:moveTo>
                  <a:pt x="0" y="0"/>
                </a:moveTo>
                <a:lnTo>
                  <a:pt x="4873879" y="0"/>
                </a:lnTo>
                <a:lnTo>
                  <a:pt x="4936862" y="69271"/>
                </a:lnTo>
                <a:cubicBezTo>
                  <a:pt x="5647388" y="929100"/>
                  <a:pt x="6086857" y="2116944"/>
                  <a:pt x="6086857" y="3429000"/>
                </a:cubicBezTo>
                <a:cubicBezTo>
                  <a:pt x="6086857" y="4741056"/>
                  <a:pt x="5647388" y="5928900"/>
                  <a:pt x="4936862" y="6788730"/>
                </a:cubicBezTo>
                <a:lnTo>
                  <a:pt x="487387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0036C6B-F09C-4EAB-AE02-8D056EE748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24325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C8D5885-2804-4D3C-BE31-902E4D3279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7769" y="2195336"/>
            <a:ext cx="498348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" name="תיבת טקסט 5">
            <a:extLst>
              <a:ext uri="{FF2B5EF4-FFF2-40B4-BE49-F238E27FC236}">
                <a16:creationId xmlns:a16="http://schemas.microsoft.com/office/drawing/2014/main" id="{9681D5AD-2EC1-69C3-35A8-FAE2CEB90DBC}"/>
              </a:ext>
            </a:extLst>
          </p:cNvPr>
          <p:cNvSpPr txBox="1"/>
          <p:nvPr/>
        </p:nvSpPr>
        <p:spPr>
          <a:xfrm>
            <a:off x="565785" y="796250"/>
            <a:ext cx="8408960" cy="574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" sz="2500" b="1" dirty="0">
                <a:latin typeface="David" panose="020E0502060401010101" pitchFamily="34" charset="-79"/>
                <a:cs typeface="David" panose="020E0502060401010101" pitchFamily="34" charset="-79"/>
              </a:rPr>
              <a:t>Resilience</a:t>
            </a:r>
          </a:p>
          <a:p>
            <a:pPr algn="l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" sz="2500" dirty="0">
                <a:latin typeface="David" panose="020E0502060401010101" pitchFamily="34" charset="-79"/>
                <a:cs typeface="David" panose="020E0502060401010101" pitchFamily="34" charset="-79"/>
              </a:rPr>
              <a:t>Resilience refers to an individual's capacity to cope and recover from challenging life experiences.</a:t>
            </a:r>
            <a:endParaRPr lang="he-IL" sz="25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algn="l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" sz="2500" dirty="0">
                <a:latin typeface="David" panose="020E0502060401010101" pitchFamily="34" charset="-79"/>
                <a:cs typeface="David" panose="020E0502060401010101" pitchFamily="34" charset="-79"/>
              </a:rPr>
              <a:t>Resilience is understood as a conscious psychological coping process encompassing:</a:t>
            </a:r>
          </a:p>
          <a:p>
            <a:pPr indent="-342900" algn="l" rtl="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" sz="2500" dirty="0">
                <a:latin typeface="David" panose="020E0502060401010101" pitchFamily="34" charset="-79"/>
                <a:cs typeface="David" panose="020E0502060401010101" pitchFamily="34" charset="-79"/>
              </a:rPr>
              <a:t>Physical dimensions</a:t>
            </a:r>
          </a:p>
          <a:p>
            <a:pPr indent="-342900" algn="l" rtl="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" sz="2500" dirty="0">
                <a:latin typeface="David" panose="020E0502060401010101" pitchFamily="34" charset="-79"/>
                <a:cs typeface="David" panose="020E0502060401010101" pitchFamily="34" charset="-79"/>
              </a:rPr>
              <a:t>Psychological dimensions</a:t>
            </a:r>
            <a:endParaRPr lang="he-IL" sz="25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indent="-342900" algn="l" rtl="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" sz="2500" dirty="0">
                <a:latin typeface="David" panose="020E0502060401010101" pitchFamily="34" charset="-79"/>
                <a:cs typeface="David" panose="020E0502060401010101" pitchFamily="34" charset="-79"/>
              </a:rPr>
              <a:t>Social dimensions</a:t>
            </a:r>
            <a:endParaRPr lang="" sz="2500" b="1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algn="l" rtl="0">
              <a:lnSpc>
                <a:spcPct val="107000"/>
              </a:lnSpc>
              <a:spcAft>
                <a:spcPts val="800"/>
              </a:spcAft>
            </a:pPr>
            <a:endParaRPr lang="" sz="25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algn="l" rtl="0">
              <a:lnSpc>
                <a:spcPct val="107000"/>
              </a:lnSpc>
              <a:spcAft>
                <a:spcPts val="800"/>
              </a:spcAft>
            </a:pPr>
            <a:r>
              <a:rPr lang="" sz="2500" dirty="0">
                <a:latin typeface="David" panose="020E0502060401010101" pitchFamily="34" charset="-79"/>
                <a:cs typeface="David" panose="020E0502060401010101" pitchFamily="34" charset="-79"/>
              </a:rPr>
              <a:t>Like other internal resources, resilience develops through a dynamic process of growth and change, alongside relatively stable personal characteristics.</a:t>
            </a:r>
            <a:endParaRPr lang="LID4096" sz="2500" dirty="0"/>
          </a:p>
        </p:txBody>
      </p:sp>
      <p:sp>
        <p:nvSpPr>
          <p:cNvPr id="2" name="מציין מיקום של מספר שקופית 14">
            <a:extLst>
              <a:ext uri="{FF2B5EF4-FFF2-40B4-BE49-F238E27FC236}">
                <a16:creationId xmlns:a16="http://schemas.microsoft.com/office/drawing/2014/main" id="{34AF004D-6585-3DFF-C7D4-21C89BF3BF19}"/>
              </a:ext>
            </a:extLst>
          </p:cNvPr>
          <p:cNvSpPr txBox="1">
            <a:spLocks/>
          </p:cNvSpPr>
          <p:nvPr/>
        </p:nvSpPr>
        <p:spPr>
          <a:xfrm>
            <a:off x="116863" y="6359080"/>
            <a:ext cx="567560" cy="274320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IL"/>
            </a:defPPr>
            <a:lvl1pPr marL="0" algn="ctr" defTabSz="914400" rtl="1" eaLnBrk="1" latinLnBrk="0" hangingPunct="1">
              <a:defRPr lang="en-US" sz="1400" b="1" kern="1200" smtClean="0">
                <a:solidFill>
                  <a:schemeClr val="tx1"/>
                </a:solidFill>
                <a:latin typeface="Bierstadt" panose="020B0504020202020204" pitchFamily="34" charset="0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6044801-3663-4D01-B36B-56B275529B64}" type="slidenum">
              <a:rPr lang="en-IL" sz="1050"/>
              <a:pPr/>
              <a:t>3</a:t>
            </a:fld>
            <a:endParaRPr lang="en-IL" sz="1050" dirty="0"/>
          </a:p>
        </p:txBody>
      </p:sp>
      <p:sp>
        <p:nvSpPr>
          <p:cNvPr id="3" name="מציין מיקום של מספר שקופית 2">
            <a:extLst>
              <a:ext uri="{FF2B5EF4-FFF2-40B4-BE49-F238E27FC236}">
                <a16:creationId xmlns:a16="http://schemas.microsoft.com/office/drawing/2014/main" id="{1D70051B-6996-BF73-0090-26F8EFCB9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9C93C-DEC2-49F7-B4A9-C112E591FE93}" type="slidenum">
              <a:rPr lang="LID4096" smtClean="0"/>
              <a:t>3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9154120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B6FACB3C-9069-4791-BC5C-0DB7CD19B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1F2038E-D777-4B76-81DD-DD13EE91B9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D354807-230F-4402-B1B9-F733A8F1F1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818240" y="-16714"/>
            <a:ext cx="6373761" cy="6874714"/>
            <a:chOff x="5818240" y="-1"/>
            <a:chExt cx="6373761" cy="6874714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BF5A6F4A-CE87-4D5C-9382-8167967CE8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18240" y="-1"/>
              <a:ext cx="6373761" cy="6874714"/>
            </a:xfrm>
            <a:custGeom>
              <a:avLst/>
              <a:gdLst>
                <a:gd name="connsiteX0" fmla="*/ 6373761 w 6373761"/>
                <a:gd name="connsiteY0" fmla="*/ 5771297 h 6874714"/>
                <a:gd name="connsiteX1" fmla="*/ 6373761 w 6373761"/>
                <a:gd name="connsiteY1" fmla="*/ 6247960 h 6874714"/>
                <a:gd name="connsiteX2" fmla="*/ 6235932 w 6373761"/>
                <a:gd name="connsiteY2" fmla="*/ 6361930 h 6874714"/>
                <a:gd name="connsiteX3" fmla="*/ 5960375 w 6373761"/>
                <a:gd name="connsiteY3" fmla="*/ 6587489 h 6874714"/>
                <a:gd name="connsiteX4" fmla="*/ 5822907 w 6373761"/>
                <a:gd name="connsiteY4" fmla="*/ 6701871 h 6874714"/>
                <a:gd name="connsiteX5" fmla="*/ 5681115 w 6373761"/>
                <a:gd name="connsiteY5" fmla="*/ 6816896 h 6874714"/>
                <a:gd name="connsiteX6" fmla="*/ 5604096 w 6373761"/>
                <a:gd name="connsiteY6" fmla="*/ 6874714 h 6874714"/>
                <a:gd name="connsiteX7" fmla="*/ 4878485 w 6373761"/>
                <a:gd name="connsiteY7" fmla="*/ 6874714 h 6874714"/>
                <a:gd name="connsiteX8" fmla="*/ 5006014 w 6373761"/>
                <a:gd name="connsiteY8" fmla="*/ 6800200 h 6874714"/>
                <a:gd name="connsiteX9" fmla="*/ 5149855 w 6373761"/>
                <a:gd name="connsiteY9" fmla="*/ 6707667 h 6874714"/>
                <a:gd name="connsiteX10" fmla="*/ 5431866 w 6373761"/>
                <a:gd name="connsiteY10" fmla="*/ 6506210 h 6874714"/>
                <a:gd name="connsiteX11" fmla="*/ 5571036 w 6373761"/>
                <a:gd name="connsiteY11" fmla="*/ 6399557 h 6874714"/>
                <a:gd name="connsiteX12" fmla="*/ 5711649 w 6373761"/>
                <a:gd name="connsiteY12" fmla="*/ 6288912 h 6874714"/>
                <a:gd name="connsiteX13" fmla="*/ 6276589 w 6373761"/>
                <a:gd name="connsiteY13" fmla="*/ 5852379 h 6874714"/>
                <a:gd name="connsiteX14" fmla="*/ 3975975 w 6373761"/>
                <a:gd name="connsiteY14" fmla="*/ 263 h 6874714"/>
                <a:gd name="connsiteX15" fmla="*/ 4350473 w 6373761"/>
                <a:gd name="connsiteY15" fmla="*/ 24963 h 6874714"/>
                <a:gd name="connsiteX16" fmla="*/ 5077909 w 6373761"/>
                <a:gd name="connsiteY16" fmla="*/ 189450 h 6874714"/>
                <a:gd name="connsiteX17" fmla="*/ 5746507 w 6373761"/>
                <a:gd name="connsiteY17" fmla="*/ 505804 h 6874714"/>
                <a:gd name="connsiteX18" fmla="*/ 6322456 w 6373761"/>
                <a:gd name="connsiteY18" fmla="*/ 956633 h 6874714"/>
                <a:gd name="connsiteX19" fmla="*/ 6373761 w 6373761"/>
                <a:gd name="connsiteY19" fmla="*/ 1011863 h 6874714"/>
                <a:gd name="connsiteX20" fmla="*/ 6373761 w 6373761"/>
                <a:gd name="connsiteY20" fmla="*/ 1185075 h 6874714"/>
                <a:gd name="connsiteX21" fmla="*/ 6359489 w 6373761"/>
                <a:gd name="connsiteY21" fmla="*/ 1169497 h 6874714"/>
                <a:gd name="connsiteX22" fmla="*/ 6233869 w 6373761"/>
                <a:gd name="connsiteY22" fmla="*/ 1047442 h 6874714"/>
                <a:gd name="connsiteX23" fmla="*/ 5961423 w 6373761"/>
                <a:gd name="connsiteY23" fmla="*/ 827953 h 6874714"/>
                <a:gd name="connsiteX24" fmla="*/ 5663555 w 6373761"/>
                <a:gd name="connsiteY24" fmla="*/ 645304 h 6874714"/>
                <a:gd name="connsiteX25" fmla="*/ 5013827 w 6373761"/>
                <a:gd name="connsiteY25" fmla="*/ 397863 h 6874714"/>
                <a:gd name="connsiteX26" fmla="*/ 4327409 w 6373761"/>
                <a:gd name="connsiteY26" fmla="*/ 302545 h 6874714"/>
                <a:gd name="connsiteX27" fmla="*/ 3639939 w 6373761"/>
                <a:gd name="connsiteY27" fmla="*/ 338868 h 6874714"/>
                <a:gd name="connsiteX28" fmla="*/ 3302495 w 6373761"/>
                <a:gd name="connsiteY28" fmla="*/ 403659 h 6874714"/>
                <a:gd name="connsiteX29" fmla="*/ 2971604 w 6373761"/>
                <a:gd name="connsiteY29" fmla="*/ 496273 h 6874714"/>
                <a:gd name="connsiteX30" fmla="*/ 2648706 w 6373761"/>
                <a:gd name="connsiteY30" fmla="*/ 614389 h 6874714"/>
                <a:gd name="connsiteX31" fmla="*/ 2335374 w 6373761"/>
                <a:gd name="connsiteY31" fmla="*/ 757109 h 6874714"/>
                <a:gd name="connsiteX32" fmla="*/ 1741342 w 6373761"/>
                <a:gd name="connsiteY32" fmla="*/ 1107725 h 6874714"/>
                <a:gd name="connsiteX33" fmla="*/ 1600861 w 6373761"/>
                <a:gd name="connsiteY33" fmla="*/ 1208710 h 6874714"/>
                <a:gd name="connsiteX34" fmla="*/ 1531799 w 6373761"/>
                <a:gd name="connsiteY34" fmla="*/ 1260879 h 6874714"/>
                <a:gd name="connsiteX35" fmla="*/ 1463655 w 6373761"/>
                <a:gd name="connsiteY35" fmla="*/ 1314333 h 6874714"/>
                <a:gd name="connsiteX36" fmla="*/ 1200777 w 6373761"/>
                <a:gd name="connsiteY36" fmla="*/ 1541166 h 6874714"/>
                <a:gd name="connsiteX37" fmla="*/ 731501 w 6373761"/>
                <a:gd name="connsiteY37" fmla="*/ 2055754 h 6874714"/>
                <a:gd name="connsiteX38" fmla="*/ 531393 w 6373761"/>
                <a:gd name="connsiteY38" fmla="*/ 2342739 h 6874714"/>
                <a:gd name="connsiteX39" fmla="*/ 361033 w 6373761"/>
                <a:gd name="connsiteY39" fmla="*/ 2649046 h 6874714"/>
                <a:gd name="connsiteX40" fmla="*/ 323292 w 6373761"/>
                <a:gd name="connsiteY40" fmla="*/ 2728263 h 6874714"/>
                <a:gd name="connsiteX41" fmla="*/ 304945 w 6373761"/>
                <a:gd name="connsiteY41" fmla="*/ 2768193 h 6874714"/>
                <a:gd name="connsiteX42" fmla="*/ 287516 w 6373761"/>
                <a:gd name="connsiteY42" fmla="*/ 2808510 h 6874714"/>
                <a:gd name="connsiteX43" fmla="*/ 254230 w 6373761"/>
                <a:gd name="connsiteY43" fmla="*/ 2889788 h 6874714"/>
                <a:gd name="connsiteX44" fmla="*/ 223042 w 6373761"/>
                <a:gd name="connsiteY44" fmla="*/ 2971968 h 6874714"/>
                <a:gd name="connsiteX45" fmla="*/ 121611 w 6373761"/>
                <a:gd name="connsiteY45" fmla="*/ 3308544 h 6874714"/>
                <a:gd name="connsiteX46" fmla="*/ 39314 w 6373761"/>
                <a:gd name="connsiteY46" fmla="*/ 4005912 h 6874714"/>
                <a:gd name="connsiteX47" fmla="*/ 73910 w 6373761"/>
                <a:gd name="connsiteY47" fmla="*/ 4354081 h 6874714"/>
                <a:gd name="connsiteX48" fmla="*/ 179534 w 6373761"/>
                <a:gd name="connsiteY48" fmla="*/ 4687050 h 6874714"/>
                <a:gd name="connsiteX49" fmla="*/ 215964 w 6373761"/>
                <a:gd name="connsiteY49" fmla="*/ 4766654 h 6874714"/>
                <a:gd name="connsiteX50" fmla="*/ 256457 w 6373761"/>
                <a:gd name="connsiteY50" fmla="*/ 4844455 h 6874714"/>
                <a:gd name="connsiteX51" fmla="*/ 346225 w 6373761"/>
                <a:gd name="connsiteY51" fmla="*/ 4995290 h 6874714"/>
                <a:gd name="connsiteX52" fmla="*/ 445296 w 6373761"/>
                <a:gd name="connsiteY52" fmla="*/ 5140971 h 6874714"/>
                <a:gd name="connsiteX53" fmla="*/ 551443 w 6373761"/>
                <a:gd name="connsiteY53" fmla="*/ 5282531 h 6874714"/>
                <a:gd name="connsiteX54" fmla="*/ 772387 w 6373761"/>
                <a:gd name="connsiteY54" fmla="*/ 5562561 h 6874714"/>
                <a:gd name="connsiteX55" fmla="*/ 882858 w 6373761"/>
                <a:gd name="connsiteY55" fmla="*/ 5704507 h 6874714"/>
                <a:gd name="connsiteX56" fmla="*/ 990316 w 6373761"/>
                <a:gd name="connsiteY56" fmla="*/ 5848258 h 6874714"/>
                <a:gd name="connsiteX57" fmla="*/ 1097774 w 6373761"/>
                <a:gd name="connsiteY57" fmla="*/ 5987114 h 6874714"/>
                <a:gd name="connsiteX58" fmla="*/ 1210080 w 6373761"/>
                <a:gd name="connsiteY58" fmla="*/ 6121203 h 6874714"/>
                <a:gd name="connsiteX59" fmla="*/ 1448192 w 6373761"/>
                <a:gd name="connsiteY59" fmla="*/ 6374054 h 6874714"/>
                <a:gd name="connsiteX60" fmla="*/ 1982991 w 6373761"/>
                <a:gd name="connsiteY60" fmla="*/ 6796158 h 6874714"/>
                <a:gd name="connsiteX61" fmla="*/ 2118475 w 6373761"/>
                <a:gd name="connsiteY61" fmla="*/ 6874714 h 6874714"/>
                <a:gd name="connsiteX62" fmla="*/ 1569874 w 6373761"/>
                <a:gd name="connsiteY62" fmla="*/ 6874714 h 6874714"/>
                <a:gd name="connsiteX63" fmla="*/ 1507802 w 6373761"/>
                <a:gd name="connsiteY63" fmla="*/ 6817815 h 6874714"/>
                <a:gd name="connsiteX64" fmla="*/ 1256865 w 6373761"/>
                <a:gd name="connsiteY64" fmla="*/ 6543437 h 6874714"/>
                <a:gd name="connsiteX65" fmla="*/ 1038410 w 6373761"/>
                <a:gd name="connsiteY65" fmla="*/ 6248722 h 6874714"/>
                <a:gd name="connsiteX66" fmla="*/ 845380 w 6373761"/>
                <a:gd name="connsiteY66" fmla="*/ 5941386 h 6874714"/>
                <a:gd name="connsiteX67" fmla="*/ 755351 w 6373761"/>
                <a:gd name="connsiteY67" fmla="*/ 5788877 h 6874714"/>
                <a:gd name="connsiteX68" fmla="*/ 661784 w 6373761"/>
                <a:gd name="connsiteY68" fmla="*/ 5638944 h 6874714"/>
                <a:gd name="connsiteX69" fmla="*/ 466525 w 6373761"/>
                <a:gd name="connsiteY69" fmla="*/ 5340366 h 6874714"/>
                <a:gd name="connsiteX70" fmla="*/ 370992 w 6373761"/>
                <a:gd name="connsiteY70" fmla="*/ 5188502 h 6874714"/>
                <a:gd name="connsiteX71" fmla="*/ 280046 w 6373761"/>
                <a:gd name="connsiteY71" fmla="*/ 5033287 h 6874714"/>
                <a:gd name="connsiteX72" fmla="*/ 126853 w 6373761"/>
                <a:gd name="connsiteY72" fmla="*/ 4707660 h 6874714"/>
                <a:gd name="connsiteX73" fmla="*/ 30272 w 6373761"/>
                <a:gd name="connsiteY73" fmla="*/ 4362068 h 6874714"/>
                <a:gd name="connsiteX74" fmla="*/ 0 w 6373761"/>
                <a:gd name="connsiteY74" fmla="*/ 4005912 h 6874714"/>
                <a:gd name="connsiteX75" fmla="*/ 270480 w 6373761"/>
                <a:gd name="connsiteY75" fmla="*/ 2610532 h 6874714"/>
                <a:gd name="connsiteX76" fmla="*/ 415942 w 6373761"/>
                <a:gd name="connsiteY76" fmla="*/ 2280526 h 6874714"/>
                <a:gd name="connsiteX77" fmla="*/ 590102 w 6373761"/>
                <a:gd name="connsiteY77" fmla="*/ 1962626 h 6874714"/>
                <a:gd name="connsiteX78" fmla="*/ 1020719 w 6373761"/>
                <a:gd name="connsiteY78" fmla="*/ 1373070 h 6874714"/>
                <a:gd name="connsiteX79" fmla="*/ 1275080 w 6373761"/>
                <a:gd name="connsiteY79" fmla="*/ 1107081 h 6874714"/>
                <a:gd name="connsiteX80" fmla="*/ 1342437 w 6373761"/>
                <a:gd name="connsiteY80" fmla="*/ 1043965 h 6874714"/>
                <a:gd name="connsiteX81" fmla="*/ 1411106 w 6373761"/>
                <a:gd name="connsiteY81" fmla="*/ 982138 h 6874714"/>
                <a:gd name="connsiteX82" fmla="*/ 1553029 w 6373761"/>
                <a:gd name="connsiteY82" fmla="*/ 863376 h 6874714"/>
                <a:gd name="connsiteX83" fmla="*/ 2173401 w 6373761"/>
                <a:gd name="connsiteY83" fmla="*/ 454409 h 6874714"/>
                <a:gd name="connsiteX84" fmla="*/ 3599708 w 6373761"/>
                <a:gd name="connsiteY84" fmla="*/ 16332 h 6874714"/>
                <a:gd name="connsiteX85" fmla="*/ 3975975 w 6373761"/>
                <a:gd name="connsiteY85" fmla="*/ 263 h 6874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6373761" h="6874714">
                  <a:moveTo>
                    <a:pt x="6373761" y="5771297"/>
                  </a:moveTo>
                  <a:lnTo>
                    <a:pt x="6373761" y="6247960"/>
                  </a:lnTo>
                  <a:lnTo>
                    <a:pt x="6235932" y="6361930"/>
                  </a:lnTo>
                  <a:cubicBezTo>
                    <a:pt x="6143250" y="6437460"/>
                    <a:pt x="6051059" y="6512200"/>
                    <a:pt x="5960375" y="6587489"/>
                  </a:cubicBezTo>
                  <a:lnTo>
                    <a:pt x="5822907" y="6701871"/>
                  </a:lnTo>
                  <a:cubicBezTo>
                    <a:pt x="5776123" y="6740385"/>
                    <a:pt x="5729079" y="6778899"/>
                    <a:pt x="5681115" y="6816896"/>
                  </a:cubicBezTo>
                  <a:lnTo>
                    <a:pt x="5604096" y="6874714"/>
                  </a:lnTo>
                  <a:lnTo>
                    <a:pt x="4878485" y="6874714"/>
                  </a:lnTo>
                  <a:lnTo>
                    <a:pt x="5006014" y="6800200"/>
                  </a:lnTo>
                  <a:cubicBezTo>
                    <a:pt x="5054354" y="6770429"/>
                    <a:pt x="5102285" y="6739483"/>
                    <a:pt x="5149855" y="6707667"/>
                  </a:cubicBezTo>
                  <a:cubicBezTo>
                    <a:pt x="5244993" y="6643906"/>
                    <a:pt x="5338561" y="6576025"/>
                    <a:pt x="5431866" y="6506210"/>
                  </a:cubicBezTo>
                  <a:cubicBezTo>
                    <a:pt x="5478386" y="6471304"/>
                    <a:pt x="5524777" y="6435495"/>
                    <a:pt x="5571036" y="6399557"/>
                  </a:cubicBezTo>
                  <a:lnTo>
                    <a:pt x="5711649" y="6288912"/>
                  </a:lnTo>
                  <a:cubicBezTo>
                    <a:pt x="5902059" y="6140395"/>
                    <a:pt x="6093257" y="5998320"/>
                    <a:pt x="6276589" y="5852379"/>
                  </a:cubicBezTo>
                  <a:close/>
                  <a:moveTo>
                    <a:pt x="3975975" y="263"/>
                  </a:moveTo>
                  <a:cubicBezTo>
                    <a:pt x="4101550" y="1809"/>
                    <a:pt x="4226830" y="10149"/>
                    <a:pt x="4350473" y="24963"/>
                  </a:cubicBezTo>
                  <a:cubicBezTo>
                    <a:pt x="4598149" y="54846"/>
                    <a:pt x="4842943" y="108687"/>
                    <a:pt x="5077909" y="189450"/>
                  </a:cubicBezTo>
                  <a:cubicBezTo>
                    <a:pt x="5312876" y="269955"/>
                    <a:pt x="5537357" y="376867"/>
                    <a:pt x="5746507" y="505804"/>
                  </a:cubicBezTo>
                  <a:cubicBezTo>
                    <a:pt x="5955527" y="634999"/>
                    <a:pt x="6148688" y="786864"/>
                    <a:pt x="6322456" y="956633"/>
                  </a:cubicBezTo>
                  <a:lnTo>
                    <a:pt x="6373761" y="1011863"/>
                  </a:lnTo>
                  <a:lnTo>
                    <a:pt x="6373761" y="1185075"/>
                  </a:lnTo>
                  <a:lnTo>
                    <a:pt x="6359489" y="1169497"/>
                  </a:lnTo>
                  <a:cubicBezTo>
                    <a:pt x="6318811" y="1127602"/>
                    <a:pt x="6276917" y="1086890"/>
                    <a:pt x="6233869" y="1047442"/>
                  </a:cubicBezTo>
                  <a:cubicBezTo>
                    <a:pt x="6147509" y="968870"/>
                    <a:pt x="6056431" y="895448"/>
                    <a:pt x="5961423" y="827953"/>
                  </a:cubicBezTo>
                  <a:cubicBezTo>
                    <a:pt x="5865891" y="761102"/>
                    <a:pt x="5766688" y="699403"/>
                    <a:pt x="5663555" y="645304"/>
                  </a:cubicBezTo>
                  <a:cubicBezTo>
                    <a:pt x="5457943" y="535816"/>
                    <a:pt x="5238703" y="453894"/>
                    <a:pt x="5013827" y="397863"/>
                  </a:cubicBezTo>
                  <a:cubicBezTo>
                    <a:pt x="4788953" y="341703"/>
                    <a:pt x="4558442" y="310917"/>
                    <a:pt x="4327409" y="302545"/>
                  </a:cubicBezTo>
                  <a:cubicBezTo>
                    <a:pt x="4096111" y="293012"/>
                    <a:pt x="3867174" y="305893"/>
                    <a:pt x="3639939" y="338868"/>
                  </a:cubicBezTo>
                  <a:cubicBezTo>
                    <a:pt x="3526585" y="355999"/>
                    <a:pt x="3413885" y="377254"/>
                    <a:pt x="3302495" y="403659"/>
                  </a:cubicBezTo>
                  <a:cubicBezTo>
                    <a:pt x="3191107" y="430451"/>
                    <a:pt x="3080634" y="460978"/>
                    <a:pt x="2971604" y="496273"/>
                  </a:cubicBezTo>
                  <a:cubicBezTo>
                    <a:pt x="2862573" y="531437"/>
                    <a:pt x="2754854" y="570852"/>
                    <a:pt x="2648706" y="614389"/>
                  </a:cubicBezTo>
                  <a:cubicBezTo>
                    <a:pt x="2542690" y="658056"/>
                    <a:pt x="2438114" y="705714"/>
                    <a:pt x="2335374" y="757109"/>
                  </a:cubicBezTo>
                  <a:cubicBezTo>
                    <a:pt x="2129894" y="859769"/>
                    <a:pt x="1931228" y="976855"/>
                    <a:pt x="1741342" y="1107725"/>
                  </a:cubicBezTo>
                  <a:cubicBezTo>
                    <a:pt x="1694035" y="1140571"/>
                    <a:pt x="1646858" y="1173933"/>
                    <a:pt x="1600861" y="1208710"/>
                  </a:cubicBezTo>
                  <a:cubicBezTo>
                    <a:pt x="1577535" y="1225713"/>
                    <a:pt x="1554732" y="1243361"/>
                    <a:pt x="1531799" y="1260879"/>
                  </a:cubicBezTo>
                  <a:cubicBezTo>
                    <a:pt x="1508735" y="1278267"/>
                    <a:pt x="1486064" y="1296171"/>
                    <a:pt x="1463655" y="1314333"/>
                  </a:cubicBezTo>
                  <a:cubicBezTo>
                    <a:pt x="1373627" y="1386853"/>
                    <a:pt x="1285564" y="1462077"/>
                    <a:pt x="1200777" y="1541166"/>
                  </a:cubicBezTo>
                  <a:cubicBezTo>
                    <a:pt x="1030810" y="1698827"/>
                    <a:pt x="873161" y="1870785"/>
                    <a:pt x="731501" y="2055754"/>
                  </a:cubicBezTo>
                  <a:cubicBezTo>
                    <a:pt x="660734" y="2148239"/>
                    <a:pt x="593771" y="2243944"/>
                    <a:pt x="531393" y="2342739"/>
                  </a:cubicBezTo>
                  <a:cubicBezTo>
                    <a:pt x="470063" y="2442050"/>
                    <a:pt x="412140" y="2543810"/>
                    <a:pt x="361033" y="2649046"/>
                  </a:cubicBezTo>
                  <a:cubicBezTo>
                    <a:pt x="347798" y="2675194"/>
                    <a:pt x="335479" y="2701728"/>
                    <a:pt x="323292" y="2728263"/>
                  </a:cubicBezTo>
                  <a:lnTo>
                    <a:pt x="304945" y="2768193"/>
                  </a:lnTo>
                  <a:lnTo>
                    <a:pt x="287516" y="2808510"/>
                  </a:lnTo>
                  <a:cubicBezTo>
                    <a:pt x="276115" y="2835432"/>
                    <a:pt x="264583" y="2862352"/>
                    <a:pt x="254230" y="2889788"/>
                  </a:cubicBezTo>
                  <a:cubicBezTo>
                    <a:pt x="243877" y="2917224"/>
                    <a:pt x="232477" y="2944274"/>
                    <a:pt x="223042" y="2971968"/>
                  </a:cubicBezTo>
                  <a:cubicBezTo>
                    <a:pt x="182679" y="3081970"/>
                    <a:pt x="148475" y="3194291"/>
                    <a:pt x="121611" y="3308544"/>
                  </a:cubicBezTo>
                  <a:cubicBezTo>
                    <a:pt x="67096" y="3536534"/>
                    <a:pt x="39183" y="3771224"/>
                    <a:pt x="39314" y="4005912"/>
                  </a:cubicBezTo>
                  <a:cubicBezTo>
                    <a:pt x="39969" y="4122871"/>
                    <a:pt x="51109" y="4239571"/>
                    <a:pt x="73910" y="4354081"/>
                  </a:cubicBezTo>
                  <a:cubicBezTo>
                    <a:pt x="97892" y="4468334"/>
                    <a:pt x="132619" y="4580140"/>
                    <a:pt x="179534" y="4687050"/>
                  </a:cubicBezTo>
                  <a:cubicBezTo>
                    <a:pt x="190673" y="4713972"/>
                    <a:pt x="203647" y="4740249"/>
                    <a:pt x="215964" y="4766654"/>
                  </a:cubicBezTo>
                  <a:cubicBezTo>
                    <a:pt x="229332" y="4792674"/>
                    <a:pt x="242043" y="4818950"/>
                    <a:pt x="256457" y="4844455"/>
                  </a:cubicBezTo>
                  <a:cubicBezTo>
                    <a:pt x="283978" y="4895978"/>
                    <a:pt x="314642" y="4945956"/>
                    <a:pt x="346225" y="4995290"/>
                  </a:cubicBezTo>
                  <a:cubicBezTo>
                    <a:pt x="377676" y="5044752"/>
                    <a:pt x="411355" y="5092926"/>
                    <a:pt x="445296" y="5140971"/>
                  </a:cubicBezTo>
                  <a:cubicBezTo>
                    <a:pt x="479760" y="5188630"/>
                    <a:pt x="515537" y="5235645"/>
                    <a:pt x="551443" y="5282531"/>
                  </a:cubicBezTo>
                  <a:cubicBezTo>
                    <a:pt x="623387" y="5376434"/>
                    <a:pt x="698608" y="5468402"/>
                    <a:pt x="772387" y="5562561"/>
                  </a:cubicBezTo>
                  <a:cubicBezTo>
                    <a:pt x="809472" y="5609448"/>
                    <a:pt x="846428" y="5656719"/>
                    <a:pt x="882858" y="5704507"/>
                  </a:cubicBezTo>
                  <a:cubicBezTo>
                    <a:pt x="919159" y="5751909"/>
                    <a:pt x="955196" y="5802273"/>
                    <a:pt x="990316" y="5848258"/>
                  </a:cubicBezTo>
                  <a:cubicBezTo>
                    <a:pt x="1025175" y="5895402"/>
                    <a:pt x="1061736" y="5941129"/>
                    <a:pt x="1097774" y="5987114"/>
                  </a:cubicBezTo>
                  <a:cubicBezTo>
                    <a:pt x="1134860" y="6032326"/>
                    <a:pt x="1171684" y="6077536"/>
                    <a:pt x="1210080" y="6121203"/>
                  </a:cubicBezTo>
                  <a:cubicBezTo>
                    <a:pt x="1286350" y="6209051"/>
                    <a:pt x="1365632" y="6293677"/>
                    <a:pt x="1448192" y="6374054"/>
                  </a:cubicBezTo>
                  <a:cubicBezTo>
                    <a:pt x="1613572" y="6534420"/>
                    <a:pt x="1792057" y="6677526"/>
                    <a:pt x="1982991" y="6796158"/>
                  </a:cubicBezTo>
                  <a:lnTo>
                    <a:pt x="2118475" y="6874714"/>
                  </a:lnTo>
                  <a:lnTo>
                    <a:pt x="1569874" y="6874714"/>
                  </a:lnTo>
                  <a:lnTo>
                    <a:pt x="1507802" y="6817815"/>
                  </a:lnTo>
                  <a:cubicBezTo>
                    <a:pt x="1418412" y="6730595"/>
                    <a:pt x="1334903" y="6638562"/>
                    <a:pt x="1256865" y="6543437"/>
                  </a:cubicBezTo>
                  <a:cubicBezTo>
                    <a:pt x="1179155" y="6447861"/>
                    <a:pt x="1106817" y="6349194"/>
                    <a:pt x="1038410" y="6248722"/>
                  </a:cubicBezTo>
                  <a:cubicBezTo>
                    <a:pt x="969873" y="6148253"/>
                    <a:pt x="905922" y="6045592"/>
                    <a:pt x="845380" y="5941386"/>
                  </a:cubicBezTo>
                  <a:cubicBezTo>
                    <a:pt x="814453" y="5888704"/>
                    <a:pt x="786147" y="5839370"/>
                    <a:pt x="755351" y="5788877"/>
                  </a:cubicBezTo>
                  <a:cubicBezTo>
                    <a:pt x="724817" y="5738771"/>
                    <a:pt x="693760" y="5688665"/>
                    <a:pt x="661784" y="5638944"/>
                  </a:cubicBezTo>
                  <a:lnTo>
                    <a:pt x="466525" y="5340366"/>
                  </a:lnTo>
                  <a:cubicBezTo>
                    <a:pt x="434156" y="5290131"/>
                    <a:pt x="402181" y="5239639"/>
                    <a:pt x="370992" y="5188502"/>
                  </a:cubicBezTo>
                  <a:cubicBezTo>
                    <a:pt x="339803" y="5137364"/>
                    <a:pt x="308876" y="5086099"/>
                    <a:pt x="280046" y="5033287"/>
                  </a:cubicBezTo>
                  <a:cubicBezTo>
                    <a:pt x="222255" y="4928179"/>
                    <a:pt x="169181" y="4819982"/>
                    <a:pt x="126853" y="4707660"/>
                  </a:cubicBezTo>
                  <a:cubicBezTo>
                    <a:pt x="83739" y="4595725"/>
                    <a:pt x="51764" y="4479670"/>
                    <a:pt x="30272" y="4362068"/>
                  </a:cubicBezTo>
                  <a:cubicBezTo>
                    <a:pt x="9698" y="4244466"/>
                    <a:pt x="0" y="4125060"/>
                    <a:pt x="0" y="4005912"/>
                  </a:cubicBezTo>
                  <a:cubicBezTo>
                    <a:pt x="1704" y="3530867"/>
                    <a:pt x="95140" y="3057110"/>
                    <a:pt x="270480" y="2610532"/>
                  </a:cubicBezTo>
                  <a:cubicBezTo>
                    <a:pt x="314511" y="2498984"/>
                    <a:pt x="362212" y="2388466"/>
                    <a:pt x="415942" y="2280526"/>
                  </a:cubicBezTo>
                  <a:cubicBezTo>
                    <a:pt x="468884" y="2172197"/>
                    <a:pt x="527199" y="2066188"/>
                    <a:pt x="590102" y="1962626"/>
                  </a:cubicBezTo>
                  <a:cubicBezTo>
                    <a:pt x="716037" y="1755631"/>
                    <a:pt x="859794" y="1557653"/>
                    <a:pt x="1020719" y="1373070"/>
                  </a:cubicBezTo>
                  <a:cubicBezTo>
                    <a:pt x="1101575" y="1281101"/>
                    <a:pt x="1185969" y="1191838"/>
                    <a:pt x="1275080" y="1107081"/>
                  </a:cubicBezTo>
                  <a:cubicBezTo>
                    <a:pt x="1297227" y="1085699"/>
                    <a:pt x="1319504" y="1064575"/>
                    <a:pt x="1342437" y="1043965"/>
                  </a:cubicBezTo>
                  <a:cubicBezTo>
                    <a:pt x="1365240" y="1023226"/>
                    <a:pt x="1387648" y="1002102"/>
                    <a:pt x="1411106" y="982138"/>
                  </a:cubicBezTo>
                  <a:cubicBezTo>
                    <a:pt x="1457497" y="941563"/>
                    <a:pt x="1505065" y="902276"/>
                    <a:pt x="1553029" y="863376"/>
                  </a:cubicBezTo>
                  <a:cubicBezTo>
                    <a:pt x="1745798" y="708806"/>
                    <a:pt x="1954030" y="571882"/>
                    <a:pt x="2173401" y="454409"/>
                  </a:cubicBezTo>
                  <a:cubicBezTo>
                    <a:pt x="2612013" y="219334"/>
                    <a:pt x="3099505" y="65666"/>
                    <a:pt x="3599708" y="16332"/>
                  </a:cubicBezTo>
                  <a:cubicBezTo>
                    <a:pt x="3724530" y="3966"/>
                    <a:pt x="3850400" y="-1283"/>
                    <a:pt x="3975975" y="26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61023DD2-2E6F-4419-B404-80F08460BE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65276" y="313387"/>
              <a:ext cx="6326724" cy="6561326"/>
            </a:xfrm>
            <a:custGeom>
              <a:avLst/>
              <a:gdLst>
                <a:gd name="connsiteX0" fmla="*/ 6326724 w 6326724"/>
                <a:gd name="connsiteY0" fmla="*/ 5020808 h 6561326"/>
                <a:gd name="connsiteX1" fmla="*/ 6326724 w 6326724"/>
                <a:gd name="connsiteY1" fmla="*/ 5698632 h 6561326"/>
                <a:gd name="connsiteX2" fmla="*/ 6067438 w 6326724"/>
                <a:gd name="connsiteY2" fmla="*/ 5902509 h 6561326"/>
                <a:gd name="connsiteX3" fmla="*/ 5799974 w 6326724"/>
                <a:gd name="connsiteY3" fmla="*/ 6102017 h 6561326"/>
                <a:gd name="connsiteX4" fmla="*/ 5665258 w 6326724"/>
                <a:gd name="connsiteY4" fmla="*/ 6202100 h 6561326"/>
                <a:gd name="connsiteX5" fmla="*/ 5526873 w 6326724"/>
                <a:gd name="connsiteY5" fmla="*/ 6302828 h 6561326"/>
                <a:gd name="connsiteX6" fmla="*/ 5385080 w 6326724"/>
                <a:gd name="connsiteY6" fmla="*/ 6402268 h 6561326"/>
                <a:gd name="connsiteX7" fmla="*/ 5238833 w 6326724"/>
                <a:gd name="connsiteY7" fmla="*/ 6498875 h 6561326"/>
                <a:gd name="connsiteX8" fmla="*/ 5138040 w 6326724"/>
                <a:gd name="connsiteY8" fmla="*/ 6561326 h 6561326"/>
                <a:gd name="connsiteX9" fmla="*/ 3946072 w 6326724"/>
                <a:gd name="connsiteY9" fmla="*/ 6561326 h 6561326"/>
                <a:gd name="connsiteX10" fmla="*/ 3976009 w 6326724"/>
                <a:gd name="connsiteY10" fmla="*/ 6555242 h 6561326"/>
                <a:gd name="connsiteX11" fmla="*/ 4404855 w 6326724"/>
                <a:gd name="connsiteY11" fmla="*/ 6399048 h 6561326"/>
                <a:gd name="connsiteX12" fmla="*/ 4938868 w 6326724"/>
                <a:gd name="connsiteY12" fmla="*/ 6072132 h 6561326"/>
                <a:gd name="connsiteX13" fmla="*/ 5068342 w 6326724"/>
                <a:gd name="connsiteY13" fmla="*/ 5976042 h 6561326"/>
                <a:gd name="connsiteX14" fmla="*/ 5197816 w 6326724"/>
                <a:gd name="connsiteY14" fmla="*/ 5876730 h 6561326"/>
                <a:gd name="connsiteX15" fmla="*/ 5460039 w 6326724"/>
                <a:gd name="connsiteY15" fmla="*/ 5670637 h 6561326"/>
                <a:gd name="connsiteX16" fmla="*/ 5999033 w 6326724"/>
                <a:gd name="connsiteY16" fmla="*/ 5271718 h 6561326"/>
                <a:gd name="connsiteX17" fmla="*/ 6258766 w 6326724"/>
                <a:gd name="connsiteY17" fmla="*/ 5077603 h 6561326"/>
                <a:gd name="connsiteX18" fmla="*/ 4139342 w 6326724"/>
                <a:gd name="connsiteY18" fmla="*/ 440 h 6561326"/>
                <a:gd name="connsiteX19" fmla="*/ 4315744 w 6326724"/>
                <a:gd name="connsiteY19" fmla="*/ 6808 h 6561326"/>
                <a:gd name="connsiteX20" fmla="*/ 5015400 w 6326724"/>
                <a:gd name="connsiteY20" fmla="*/ 113591 h 6561326"/>
                <a:gd name="connsiteX21" fmla="*/ 5681114 w 6326724"/>
                <a:gd name="connsiteY21" fmla="*/ 361418 h 6561326"/>
                <a:gd name="connsiteX22" fmla="*/ 6270952 w 6326724"/>
                <a:gd name="connsiteY22" fmla="*/ 755441 h 6561326"/>
                <a:gd name="connsiteX23" fmla="*/ 6326724 w 6326724"/>
                <a:gd name="connsiteY23" fmla="*/ 807432 h 6561326"/>
                <a:gd name="connsiteX24" fmla="*/ 6326724 w 6326724"/>
                <a:gd name="connsiteY24" fmla="*/ 1231565 h 6561326"/>
                <a:gd name="connsiteX25" fmla="*/ 6302093 w 6326724"/>
                <a:gd name="connsiteY25" fmla="*/ 1203002 h 6561326"/>
                <a:gd name="connsiteX26" fmla="*/ 6066914 w 6326724"/>
                <a:gd name="connsiteY26" fmla="*/ 989616 h 6561326"/>
                <a:gd name="connsiteX27" fmla="*/ 5533688 w 6326724"/>
                <a:gd name="connsiteY27" fmla="*/ 647242 h 6561326"/>
                <a:gd name="connsiteX28" fmla="*/ 4933626 w 6326724"/>
                <a:gd name="connsiteY28" fmla="*/ 432262 h 6561326"/>
                <a:gd name="connsiteX29" fmla="*/ 4296873 w 6326724"/>
                <a:gd name="connsiteY29" fmla="*/ 343126 h 6561326"/>
                <a:gd name="connsiteX30" fmla="*/ 3651602 w 6326724"/>
                <a:gd name="connsiteY30" fmla="*/ 365797 h 6561326"/>
                <a:gd name="connsiteX31" fmla="*/ 3018256 w 6326724"/>
                <a:gd name="connsiteY31" fmla="*/ 496666 h 6561326"/>
                <a:gd name="connsiteX32" fmla="*/ 2412429 w 6326724"/>
                <a:gd name="connsiteY32" fmla="*/ 724399 h 6561326"/>
                <a:gd name="connsiteX33" fmla="*/ 1329857 w 6326724"/>
                <a:gd name="connsiteY33" fmla="*/ 1424086 h 6561326"/>
                <a:gd name="connsiteX34" fmla="*/ 887314 w 6326724"/>
                <a:gd name="connsiteY34" fmla="*/ 1891015 h 6561326"/>
                <a:gd name="connsiteX35" fmla="*/ 537420 w 6326724"/>
                <a:gd name="connsiteY35" fmla="*/ 2427245 h 6561326"/>
                <a:gd name="connsiteX36" fmla="*/ 299965 w 6326724"/>
                <a:gd name="connsiteY36" fmla="*/ 3020021 h 6561326"/>
                <a:gd name="connsiteX37" fmla="*/ 213606 w 6326724"/>
                <a:gd name="connsiteY37" fmla="*/ 3651953 h 6561326"/>
                <a:gd name="connsiteX38" fmla="*/ 250036 w 6326724"/>
                <a:gd name="connsiteY38" fmla="*/ 3961352 h 6561326"/>
                <a:gd name="connsiteX39" fmla="*/ 357625 w 6326724"/>
                <a:gd name="connsiteY39" fmla="*/ 4250783 h 6561326"/>
                <a:gd name="connsiteX40" fmla="*/ 432715 w 6326724"/>
                <a:gd name="connsiteY40" fmla="*/ 4387063 h 6561326"/>
                <a:gd name="connsiteX41" fmla="*/ 518943 w 6326724"/>
                <a:gd name="connsiteY41" fmla="*/ 4518962 h 6561326"/>
                <a:gd name="connsiteX42" fmla="*/ 718133 w 6326724"/>
                <a:gd name="connsiteY42" fmla="*/ 4773874 h 6561326"/>
                <a:gd name="connsiteX43" fmla="*/ 933704 w 6326724"/>
                <a:gd name="connsiteY43" fmla="*/ 5030717 h 6561326"/>
                <a:gd name="connsiteX44" fmla="*/ 1040900 w 6326724"/>
                <a:gd name="connsiteY44" fmla="*/ 5164806 h 6561326"/>
                <a:gd name="connsiteX45" fmla="*/ 1092401 w 6326724"/>
                <a:gd name="connsiteY45" fmla="*/ 5230628 h 6561326"/>
                <a:gd name="connsiteX46" fmla="*/ 1142854 w 6326724"/>
                <a:gd name="connsiteY46" fmla="*/ 5293615 h 6561326"/>
                <a:gd name="connsiteX47" fmla="*/ 1576354 w 6326724"/>
                <a:gd name="connsiteY47" fmla="*/ 5759128 h 6561326"/>
                <a:gd name="connsiteX48" fmla="*/ 1806865 w 6326724"/>
                <a:gd name="connsiteY48" fmla="*/ 5968571 h 6561326"/>
                <a:gd name="connsiteX49" fmla="*/ 2048253 w 6326724"/>
                <a:gd name="connsiteY49" fmla="*/ 6161654 h 6561326"/>
                <a:gd name="connsiteX50" fmla="*/ 2587506 w 6326724"/>
                <a:gd name="connsiteY50" fmla="*/ 6467059 h 6561326"/>
                <a:gd name="connsiteX51" fmla="*/ 2889176 w 6326724"/>
                <a:gd name="connsiteY51" fmla="*/ 6553360 h 6561326"/>
                <a:gd name="connsiteX52" fmla="*/ 2929698 w 6326724"/>
                <a:gd name="connsiteY52" fmla="*/ 6561326 h 6561326"/>
                <a:gd name="connsiteX53" fmla="*/ 1816374 w 6326724"/>
                <a:gd name="connsiteY53" fmla="*/ 6561326 h 6561326"/>
                <a:gd name="connsiteX54" fmla="*/ 1787601 w 6326724"/>
                <a:gd name="connsiteY54" fmla="*/ 6545761 h 6561326"/>
                <a:gd name="connsiteX55" fmla="*/ 1225544 w 6326724"/>
                <a:gd name="connsiteY55" fmla="*/ 6094158 h 6561326"/>
                <a:gd name="connsiteX56" fmla="*/ 997654 w 6326724"/>
                <a:gd name="connsiteY56" fmla="*/ 5822374 h 6561326"/>
                <a:gd name="connsiteX57" fmla="*/ 798596 w 6326724"/>
                <a:gd name="connsiteY57" fmla="*/ 5534615 h 6561326"/>
                <a:gd name="connsiteX58" fmla="*/ 752075 w 6326724"/>
                <a:gd name="connsiteY58" fmla="*/ 5461324 h 6561326"/>
                <a:gd name="connsiteX59" fmla="*/ 707650 w 6326724"/>
                <a:gd name="connsiteY59" fmla="*/ 5390221 h 6561326"/>
                <a:gd name="connsiteX60" fmla="*/ 619980 w 6326724"/>
                <a:gd name="connsiteY60" fmla="*/ 5252396 h 6561326"/>
                <a:gd name="connsiteX61" fmla="*/ 438349 w 6326724"/>
                <a:gd name="connsiteY61" fmla="*/ 4970822 h 6561326"/>
                <a:gd name="connsiteX62" fmla="*/ 261044 w 6326724"/>
                <a:gd name="connsiteY62" fmla="*/ 4673145 h 6561326"/>
                <a:gd name="connsiteX63" fmla="*/ 181107 w 6326724"/>
                <a:gd name="connsiteY63" fmla="*/ 4515356 h 6561326"/>
                <a:gd name="connsiteX64" fmla="*/ 113224 w 6326724"/>
                <a:gd name="connsiteY64" fmla="*/ 4350223 h 6561326"/>
                <a:gd name="connsiteX65" fmla="*/ 61199 w 6326724"/>
                <a:gd name="connsiteY65" fmla="*/ 4178908 h 6561326"/>
                <a:gd name="connsiteX66" fmla="*/ 41804 w 6326724"/>
                <a:gd name="connsiteY66" fmla="*/ 4091577 h 6561326"/>
                <a:gd name="connsiteX67" fmla="*/ 33287 w 6326724"/>
                <a:gd name="connsiteY67" fmla="*/ 4047781 h 6561326"/>
                <a:gd name="connsiteX68" fmla="*/ 26209 w 6326724"/>
                <a:gd name="connsiteY68" fmla="*/ 4003858 h 6561326"/>
                <a:gd name="connsiteX69" fmla="*/ 0 w 6326724"/>
                <a:gd name="connsiteY69" fmla="*/ 3651953 h 6561326"/>
                <a:gd name="connsiteX70" fmla="*/ 72731 w 6326724"/>
                <a:gd name="connsiteY70" fmla="*/ 2966307 h 6561326"/>
                <a:gd name="connsiteX71" fmla="*/ 291316 w 6326724"/>
                <a:gd name="connsiteY71" fmla="*/ 2309385 h 6561326"/>
                <a:gd name="connsiteX72" fmla="*/ 1110878 w 6326724"/>
                <a:gd name="connsiteY72" fmla="*/ 1193776 h 6561326"/>
                <a:gd name="connsiteX73" fmla="*/ 1654327 w 6326724"/>
                <a:gd name="connsiteY73" fmla="*/ 756730 h 6561326"/>
                <a:gd name="connsiteX74" fmla="*/ 2261727 w 6326724"/>
                <a:gd name="connsiteY74" fmla="*/ 409720 h 6561326"/>
                <a:gd name="connsiteX75" fmla="*/ 3610060 w 6326724"/>
                <a:gd name="connsiteY75" fmla="*/ 27032 h 6561326"/>
                <a:gd name="connsiteX76" fmla="*/ 4139342 w 6326724"/>
                <a:gd name="connsiteY76" fmla="*/ 440 h 6561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6326724" h="6561326">
                  <a:moveTo>
                    <a:pt x="6326724" y="5020808"/>
                  </a:moveTo>
                  <a:lnTo>
                    <a:pt x="6326724" y="5698632"/>
                  </a:lnTo>
                  <a:lnTo>
                    <a:pt x="6067438" y="5902509"/>
                  </a:lnTo>
                  <a:cubicBezTo>
                    <a:pt x="5977868" y="5970407"/>
                    <a:pt x="5888364" y="6036453"/>
                    <a:pt x="5799974" y="6102017"/>
                  </a:cubicBezTo>
                  <a:lnTo>
                    <a:pt x="5665258" y="6202100"/>
                  </a:lnTo>
                  <a:cubicBezTo>
                    <a:pt x="5619654" y="6235719"/>
                    <a:pt x="5573656" y="6269596"/>
                    <a:pt x="5526873" y="6302828"/>
                  </a:cubicBezTo>
                  <a:cubicBezTo>
                    <a:pt x="5480220" y="6336189"/>
                    <a:pt x="5433044" y="6369423"/>
                    <a:pt x="5385080" y="6402268"/>
                  </a:cubicBezTo>
                  <a:cubicBezTo>
                    <a:pt x="5336988" y="6434857"/>
                    <a:pt x="5288500" y="6467187"/>
                    <a:pt x="5238833" y="6498875"/>
                  </a:cubicBezTo>
                  <a:lnTo>
                    <a:pt x="5138040" y="6561326"/>
                  </a:lnTo>
                  <a:lnTo>
                    <a:pt x="3946072" y="6561326"/>
                  </a:lnTo>
                  <a:lnTo>
                    <a:pt x="3976009" y="6555242"/>
                  </a:lnTo>
                  <a:cubicBezTo>
                    <a:pt x="4123712" y="6519227"/>
                    <a:pt x="4266863" y="6466383"/>
                    <a:pt x="4404855" y="6399048"/>
                  </a:cubicBezTo>
                  <a:cubicBezTo>
                    <a:pt x="4589500" y="6310299"/>
                    <a:pt x="4765232" y="6196690"/>
                    <a:pt x="4938868" y="6072132"/>
                  </a:cubicBezTo>
                  <a:cubicBezTo>
                    <a:pt x="4982245" y="6041089"/>
                    <a:pt x="5025359" y="6008630"/>
                    <a:pt x="5068342" y="5976042"/>
                  </a:cubicBezTo>
                  <a:cubicBezTo>
                    <a:pt x="5111588" y="5943453"/>
                    <a:pt x="5154702" y="5910349"/>
                    <a:pt x="5197816" y="5876730"/>
                  </a:cubicBezTo>
                  <a:lnTo>
                    <a:pt x="5460039" y="5670637"/>
                  </a:lnTo>
                  <a:cubicBezTo>
                    <a:pt x="5639966" y="5530365"/>
                    <a:pt x="5821596" y="5399753"/>
                    <a:pt x="5999033" y="5271718"/>
                  </a:cubicBezTo>
                  <a:cubicBezTo>
                    <a:pt x="6087686" y="5207700"/>
                    <a:pt x="6174667" y="5143360"/>
                    <a:pt x="6258766" y="5077603"/>
                  </a:cubicBezTo>
                  <a:close/>
                  <a:moveTo>
                    <a:pt x="4139342" y="440"/>
                  </a:moveTo>
                  <a:cubicBezTo>
                    <a:pt x="4198237" y="1301"/>
                    <a:pt x="4257068" y="3427"/>
                    <a:pt x="4315744" y="6808"/>
                  </a:cubicBezTo>
                  <a:cubicBezTo>
                    <a:pt x="4550841" y="20849"/>
                    <a:pt x="4785806" y="55240"/>
                    <a:pt x="5015400" y="113591"/>
                  </a:cubicBezTo>
                  <a:cubicBezTo>
                    <a:pt x="5244992" y="171812"/>
                    <a:pt x="5469212" y="254249"/>
                    <a:pt x="5681114" y="361418"/>
                  </a:cubicBezTo>
                  <a:cubicBezTo>
                    <a:pt x="5892754" y="468586"/>
                    <a:pt x="6093124" y="599584"/>
                    <a:pt x="6270952" y="755441"/>
                  </a:cubicBezTo>
                  <a:lnTo>
                    <a:pt x="6326724" y="807432"/>
                  </a:lnTo>
                  <a:lnTo>
                    <a:pt x="6326724" y="1231565"/>
                  </a:lnTo>
                  <a:lnTo>
                    <a:pt x="6302093" y="1203002"/>
                  </a:lnTo>
                  <a:cubicBezTo>
                    <a:pt x="6227937" y="1127247"/>
                    <a:pt x="6149211" y="1056081"/>
                    <a:pt x="6066914" y="989616"/>
                  </a:cubicBezTo>
                  <a:cubicBezTo>
                    <a:pt x="5902714" y="856299"/>
                    <a:pt x="5724360" y="740371"/>
                    <a:pt x="5533688" y="647242"/>
                  </a:cubicBezTo>
                  <a:cubicBezTo>
                    <a:pt x="5343146" y="553857"/>
                    <a:pt x="5141466" y="482239"/>
                    <a:pt x="4933626" y="432262"/>
                  </a:cubicBezTo>
                  <a:cubicBezTo>
                    <a:pt x="4725788" y="382156"/>
                    <a:pt x="4512182" y="353303"/>
                    <a:pt x="4296873" y="343126"/>
                  </a:cubicBezTo>
                  <a:cubicBezTo>
                    <a:pt x="4081172" y="332435"/>
                    <a:pt x="3865732" y="339520"/>
                    <a:pt x="3651602" y="365797"/>
                  </a:cubicBezTo>
                  <a:cubicBezTo>
                    <a:pt x="3437604" y="392202"/>
                    <a:pt x="3225572" y="436384"/>
                    <a:pt x="3018256" y="496666"/>
                  </a:cubicBezTo>
                  <a:cubicBezTo>
                    <a:pt x="2810809" y="556691"/>
                    <a:pt x="2608474" y="634362"/>
                    <a:pt x="2412429" y="724399"/>
                  </a:cubicBezTo>
                  <a:cubicBezTo>
                    <a:pt x="2019160" y="902541"/>
                    <a:pt x="1651969" y="1138775"/>
                    <a:pt x="1329857" y="1424086"/>
                  </a:cubicBezTo>
                  <a:cubicBezTo>
                    <a:pt x="1169326" y="1567192"/>
                    <a:pt x="1020588" y="1723307"/>
                    <a:pt x="887314" y="1891015"/>
                  </a:cubicBezTo>
                  <a:cubicBezTo>
                    <a:pt x="753778" y="2058466"/>
                    <a:pt x="635967" y="2238026"/>
                    <a:pt x="537420" y="2427245"/>
                  </a:cubicBezTo>
                  <a:cubicBezTo>
                    <a:pt x="438874" y="2616335"/>
                    <a:pt x="356839" y="2814313"/>
                    <a:pt x="299965" y="3020021"/>
                  </a:cubicBezTo>
                  <a:cubicBezTo>
                    <a:pt x="242961" y="3225212"/>
                    <a:pt x="213474" y="3438518"/>
                    <a:pt x="213606" y="3651953"/>
                  </a:cubicBezTo>
                  <a:cubicBezTo>
                    <a:pt x="214785" y="3756804"/>
                    <a:pt x="225269" y="3860881"/>
                    <a:pt x="250036" y="3961352"/>
                  </a:cubicBezTo>
                  <a:cubicBezTo>
                    <a:pt x="274412" y="4061950"/>
                    <a:pt x="312284" y="4158171"/>
                    <a:pt x="357625" y="4250783"/>
                  </a:cubicBezTo>
                  <a:cubicBezTo>
                    <a:pt x="380558" y="4297025"/>
                    <a:pt x="405982" y="4342366"/>
                    <a:pt x="432715" y="4387063"/>
                  </a:cubicBezTo>
                  <a:cubicBezTo>
                    <a:pt x="459841" y="4431630"/>
                    <a:pt x="488803" y="4475554"/>
                    <a:pt x="518943" y="4518962"/>
                  </a:cubicBezTo>
                  <a:cubicBezTo>
                    <a:pt x="580011" y="4605521"/>
                    <a:pt x="647893" y="4689504"/>
                    <a:pt x="718133" y="4773874"/>
                  </a:cubicBezTo>
                  <a:cubicBezTo>
                    <a:pt x="788374" y="4858372"/>
                    <a:pt x="861760" y="4942871"/>
                    <a:pt x="933704" y="5030717"/>
                  </a:cubicBezTo>
                  <a:cubicBezTo>
                    <a:pt x="969742" y="5074512"/>
                    <a:pt x="1005387" y="5119337"/>
                    <a:pt x="1040900" y="5164806"/>
                  </a:cubicBezTo>
                  <a:lnTo>
                    <a:pt x="1092401" y="5230628"/>
                  </a:lnTo>
                  <a:cubicBezTo>
                    <a:pt x="1109306" y="5251624"/>
                    <a:pt x="1125425" y="5273135"/>
                    <a:pt x="1142854" y="5293615"/>
                  </a:cubicBezTo>
                  <a:cubicBezTo>
                    <a:pt x="1278880" y="5460293"/>
                    <a:pt x="1426438" y="5613704"/>
                    <a:pt x="1576354" y="5759128"/>
                  </a:cubicBezTo>
                  <a:cubicBezTo>
                    <a:pt x="1651706" y="5831519"/>
                    <a:pt x="1728368" y="5901461"/>
                    <a:pt x="1806865" y="5968571"/>
                  </a:cubicBezTo>
                  <a:cubicBezTo>
                    <a:pt x="1885362" y="6035680"/>
                    <a:pt x="1965299" y="6100599"/>
                    <a:pt x="2048253" y="6161654"/>
                  </a:cubicBezTo>
                  <a:cubicBezTo>
                    <a:pt x="2213502" y="6284022"/>
                    <a:pt x="2391724" y="6393380"/>
                    <a:pt x="2587506" y="6467059"/>
                  </a:cubicBezTo>
                  <a:cubicBezTo>
                    <a:pt x="2685137" y="6503898"/>
                    <a:pt x="2786304" y="6532106"/>
                    <a:pt x="2889176" y="6553360"/>
                  </a:cubicBezTo>
                  <a:lnTo>
                    <a:pt x="2929698" y="6561326"/>
                  </a:lnTo>
                  <a:lnTo>
                    <a:pt x="1816374" y="6561326"/>
                  </a:lnTo>
                  <a:lnTo>
                    <a:pt x="1787601" y="6545761"/>
                  </a:lnTo>
                  <a:cubicBezTo>
                    <a:pt x="1577272" y="6422749"/>
                    <a:pt x="1389483" y="6266761"/>
                    <a:pt x="1225544" y="6094158"/>
                  </a:cubicBezTo>
                  <a:cubicBezTo>
                    <a:pt x="1143116" y="6007986"/>
                    <a:pt x="1068158" y="5916274"/>
                    <a:pt x="997654" y="5822374"/>
                  </a:cubicBezTo>
                  <a:cubicBezTo>
                    <a:pt x="927546" y="5728086"/>
                    <a:pt x="860842" y="5632381"/>
                    <a:pt x="798596" y="5534615"/>
                  </a:cubicBezTo>
                  <a:cubicBezTo>
                    <a:pt x="782608" y="5510399"/>
                    <a:pt x="767537" y="5485797"/>
                    <a:pt x="752075" y="5461324"/>
                  </a:cubicBezTo>
                  <a:lnTo>
                    <a:pt x="707650" y="5390221"/>
                  </a:lnTo>
                  <a:cubicBezTo>
                    <a:pt x="679213" y="5344237"/>
                    <a:pt x="649728" y="5298638"/>
                    <a:pt x="619980" y="5252396"/>
                  </a:cubicBezTo>
                  <a:lnTo>
                    <a:pt x="438349" y="4970822"/>
                  </a:lnTo>
                  <a:cubicBezTo>
                    <a:pt x="377413" y="4874860"/>
                    <a:pt x="317263" y="4776064"/>
                    <a:pt x="261044" y="4673145"/>
                  </a:cubicBezTo>
                  <a:cubicBezTo>
                    <a:pt x="233000" y="4621622"/>
                    <a:pt x="205874" y="4569197"/>
                    <a:pt x="181107" y="4515356"/>
                  </a:cubicBezTo>
                  <a:cubicBezTo>
                    <a:pt x="156470" y="4461385"/>
                    <a:pt x="133537" y="4406385"/>
                    <a:pt x="113224" y="4350223"/>
                  </a:cubicBezTo>
                  <a:cubicBezTo>
                    <a:pt x="93305" y="4293934"/>
                    <a:pt x="75614" y="4236872"/>
                    <a:pt x="61199" y="4178908"/>
                  </a:cubicBezTo>
                  <a:cubicBezTo>
                    <a:pt x="54385" y="4149927"/>
                    <a:pt x="47440" y="4120815"/>
                    <a:pt x="41804" y="4091577"/>
                  </a:cubicBezTo>
                  <a:lnTo>
                    <a:pt x="33287" y="4047781"/>
                  </a:lnTo>
                  <a:lnTo>
                    <a:pt x="26209" y="4003858"/>
                  </a:lnTo>
                  <a:cubicBezTo>
                    <a:pt x="7732" y="3886643"/>
                    <a:pt x="0" y="3768783"/>
                    <a:pt x="0" y="3651953"/>
                  </a:cubicBezTo>
                  <a:cubicBezTo>
                    <a:pt x="524" y="3422031"/>
                    <a:pt x="25030" y="3192109"/>
                    <a:pt x="72731" y="2966307"/>
                  </a:cubicBezTo>
                  <a:cubicBezTo>
                    <a:pt x="120301" y="2740634"/>
                    <a:pt x="193163" y="2519343"/>
                    <a:pt x="291316" y="2309385"/>
                  </a:cubicBezTo>
                  <a:cubicBezTo>
                    <a:pt x="488540" y="1889469"/>
                    <a:pt x="774352" y="1513736"/>
                    <a:pt x="1110878" y="1193776"/>
                  </a:cubicBezTo>
                  <a:cubicBezTo>
                    <a:pt x="1279535" y="1033797"/>
                    <a:pt x="1461821" y="887856"/>
                    <a:pt x="1654327" y="756730"/>
                  </a:cubicBezTo>
                  <a:cubicBezTo>
                    <a:pt x="1847096" y="625732"/>
                    <a:pt x="2049956" y="509031"/>
                    <a:pt x="2261727" y="409720"/>
                  </a:cubicBezTo>
                  <a:cubicBezTo>
                    <a:pt x="2685792" y="212515"/>
                    <a:pt x="3142357" y="82162"/>
                    <a:pt x="3610060" y="27032"/>
                  </a:cubicBezTo>
                  <a:cubicBezTo>
                    <a:pt x="3785399" y="6647"/>
                    <a:pt x="3962657" y="-2144"/>
                    <a:pt x="4139342" y="44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BC4A6C98-F96E-4587-B01F-A9B01BBFAD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1866928 h 6521594"/>
                <a:gd name="connsiteX4" fmla="*/ 6212358 w 6321679"/>
                <a:gd name="connsiteY4" fmla="*/ 1689281 h 6521594"/>
                <a:gd name="connsiteX5" fmla="*/ 6049880 w 6321679"/>
                <a:gd name="connsiteY5" fmla="*/ 1477173 h 6521594"/>
                <a:gd name="connsiteX6" fmla="*/ 5248663 w 6321679"/>
                <a:gd name="connsiteY6" fmla="*/ 869327 h 6521594"/>
                <a:gd name="connsiteX7" fmla="*/ 4150102 w 6321679"/>
                <a:gd name="connsiteY7" fmla="*/ 644042 h 6521594"/>
                <a:gd name="connsiteX8" fmla="*/ 2867946 w 6321679"/>
                <a:gd name="connsiteY8" fmla="*/ 886459 h 6521594"/>
                <a:gd name="connsiteX9" fmla="*/ 1728892 w 6321679"/>
                <a:gd name="connsiteY9" fmla="*/ 1552397 h 6521594"/>
                <a:gd name="connsiteX10" fmla="*/ 941043 w 6321679"/>
                <a:gd name="connsiteY10" fmla="*/ 2512664 h 6521594"/>
                <a:gd name="connsiteX11" fmla="*/ 655362 w 6321679"/>
                <a:gd name="connsiteY11" fmla="*/ 3630204 h 6521594"/>
                <a:gd name="connsiteX12" fmla="*/ 1128177 w 6321679"/>
                <a:gd name="connsiteY12" fmla="*/ 4667883 h 6521594"/>
                <a:gd name="connsiteX13" fmla="*/ 1366419 w 6321679"/>
                <a:gd name="connsiteY13" fmla="*/ 4997246 h 6521594"/>
                <a:gd name="connsiteX14" fmla="*/ 3601937 w 6321679"/>
                <a:gd name="connsiteY14" fmla="*/ 6284685 h 6521594"/>
                <a:gd name="connsiteX15" fmla="*/ 5298985 w 6321679"/>
                <a:gd name="connsiteY15" fmla="*/ 5492643 h 6521594"/>
                <a:gd name="connsiteX16" fmla="*/ 5505513 w 6321679"/>
                <a:gd name="connsiteY16" fmla="*/ 5335367 h 6521594"/>
                <a:gd name="connsiteX17" fmla="*/ 6252618 w 6321679"/>
                <a:gd name="connsiteY17" fmla="*/ 4722492 h 6521594"/>
                <a:gd name="connsiteX18" fmla="*/ 6321679 w 6321679"/>
                <a:gd name="connsiteY18" fmla="*/ 4651477 h 6521594"/>
                <a:gd name="connsiteX19" fmla="*/ 6321679 w 6321679"/>
                <a:gd name="connsiteY19" fmla="*/ 5523097 h 6521594"/>
                <a:gd name="connsiteX20" fmla="*/ 6024428 w 6321679"/>
                <a:gd name="connsiteY20" fmla="*/ 5754969 h 6521594"/>
                <a:gd name="connsiteX21" fmla="*/ 5702345 w 6321679"/>
                <a:gd name="connsiteY21" fmla="*/ 6000018 h 6521594"/>
                <a:gd name="connsiteX22" fmla="*/ 4988380 w 6321679"/>
                <a:gd name="connsiteY22" fmla="*/ 6506549 h 6521594"/>
                <a:gd name="connsiteX23" fmla="*/ 4961490 w 6321679"/>
                <a:gd name="connsiteY23" fmla="*/ 6521594 h 6521594"/>
                <a:gd name="connsiteX24" fmla="*/ 2011326 w 6321679"/>
                <a:gd name="connsiteY24" fmla="*/ 6521594 h 6521594"/>
                <a:gd name="connsiteX25" fmla="*/ 1982893 w 6321679"/>
                <a:gd name="connsiteY25" fmla="*/ 6505768 h 6521594"/>
                <a:gd name="connsiteX26" fmla="*/ 824149 w 6321679"/>
                <a:gd name="connsiteY26" fmla="*/ 5358682 h 6521594"/>
                <a:gd name="connsiteX27" fmla="*/ 0 w 6321679"/>
                <a:gd name="connsiteY27" fmla="*/ 3630075 h 6521594"/>
                <a:gd name="connsiteX28" fmla="*/ 4150102 w 6321679"/>
                <a:gd name="connsiteY28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1866928"/>
                  </a:lnTo>
                  <a:lnTo>
                    <a:pt x="6212358" y="1689281"/>
                  </a:lnTo>
                  <a:cubicBezTo>
                    <a:pt x="6161484" y="1615222"/>
                    <a:pt x="6107295" y="1544427"/>
                    <a:pt x="6049880" y="1477173"/>
                  </a:cubicBezTo>
                  <a:cubicBezTo>
                    <a:pt x="5825135" y="1214018"/>
                    <a:pt x="5555573" y="1009470"/>
                    <a:pt x="5248663" y="869327"/>
                  </a:cubicBezTo>
                  <a:cubicBezTo>
                    <a:pt x="4921178" y="719909"/>
                    <a:pt x="4551627" y="644042"/>
                    <a:pt x="4150102" y="644042"/>
                  </a:cubicBezTo>
                  <a:cubicBezTo>
                    <a:pt x="3724203" y="644042"/>
                    <a:pt x="3292799" y="725448"/>
                    <a:pt x="2867946" y="886459"/>
                  </a:cubicBezTo>
                  <a:cubicBezTo>
                    <a:pt x="2454234" y="1042832"/>
                    <a:pt x="2060440" y="1273141"/>
                    <a:pt x="1728892" y="1552397"/>
                  </a:cubicBezTo>
                  <a:cubicBezTo>
                    <a:pt x="1391580" y="1836419"/>
                    <a:pt x="1126473" y="2159600"/>
                    <a:pt x="941043" y="2512664"/>
                  </a:cubicBezTo>
                  <a:cubicBezTo>
                    <a:pt x="751551" y="2873583"/>
                    <a:pt x="655362" y="3249575"/>
                    <a:pt x="655362" y="3630204"/>
                  </a:cubicBezTo>
                  <a:cubicBezTo>
                    <a:pt x="655362" y="4013537"/>
                    <a:pt x="808817" y="4237405"/>
                    <a:pt x="1128177" y="4667883"/>
                  </a:cubicBezTo>
                  <a:cubicBezTo>
                    <a:pt x="1205232" y="4771702"/>
                    <a:pt x="1284908" y="4879129"/>
                    <a:pt x="1366419" y="4997246"/>
                  </a:cubicBezTo>
                  <a:cubicBezTo>
                    <a:pt x="1989282" y="5899677"/>
                    <a:pt x="2657880" y="6284685"/>
                    <a:pt x="3601937" y="6284685"/>
                  </a:cubicBezTo>
                  <a:cubicBezTo>
                    <a:pt x="4221523" y="6284685"/>
                    <a:pt x="4676122" y="5971036"/>
                    <a:pt x="5298985" y="5492643"/>
                  </a:cubicBezTo>
                  <a:cubicBezTo>
                    <a:pt x="5368571" y="5439187"/>
                    <a:pt x="5438156" y="5386375"/>
                    <a:pt x="5505513" y="5335367"/>
                  </a:cubicBezTo>
                  <a:cubicBezTo>
                    <a:pt x="5779335" y="5127761"/>
                    <a:pt x="6041730" y="4928776"/>
                    <a:pt x="6252618" y="4722492"/>
                  </a:cubicBezTo>
                  <a:lnTo>
                    <a:pt x="6321679" y="4651477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66409EC-9CC3-482A-A4A5-54ED092B3F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2150195 h 6521594"/>
                <a:gd name="connsiteX4" fmla="*/ 6241288 w 6321679"/>
                <a:gd name="connsiteY4" fmla="*/ 1985338 h 6521594"/>
                <a:gd name="connsiteX5" fmla="*/ 5949367 w 6321679"/>
                <a:gd name="connsiteY5" fmla="*/ 1559997 h 6521594"/>
                <a:gd name="connsiteX6" fmla="*/ 5193362 w 6321679"/>
                <a:gd name="connsiteY6" fmla="*/ 986156 h 6521594"/>
                <a:gd name="connsiteX7" fmla="*/ 4150102 w 6321679"/>
                <a:gd name="connsiteY7" fmla="*/ 772850 h 6521594"/>
                <a:gd name="connsiteX8" fmla="*/ 2914861 w 6321679"/>
                <a:gd name="connsiteY8" fmla="*/ 1006637 h 6521594"/>
                <a:gd name="connsiteX9" fmla="*/ 1814073 w 6321679"/>
                <a:gd name="connsiteY9" fmla="*/ 1650163 h 6521594"/>
                <a:gd name="connsiteX10" fmla="*/ 1057412 w 6321679"/>
                <a:gd name="connsiteY10" fmla="*/ 2571657 h 6521594"/>
                <a:gd name="connsiteX11" fmla="*/ 786277 w 6321679"/>
                <a:gd name="connsiteY11" fmla="*/ 3630204 h 6521594"/>
                <a:gd name="connsiteX12" fmla="*/ 1233931 w 6321679"/>
                <a:gd name="connsiteY12" fmla="*/ 4592016 h 6521594"/>
                <a:gd name="connsiteX13" fmla="*/ 1474795 w 6321679"/>
                <a:gd name="connsiteY13" fmla="*/ 4924985 h 6521594"/>
                <a:gd name="connsiteX14" fmla="*/ 2393691 w 6321679"/>
                <a:gd name="connsiteY14" fmla="*/ 5846995 h 6521594"/>
                <a:gd name="connsiteX15" fmla="*/ 3601805 w 6321679"/>
                <a:gd name="connsiteY15" fmla="*/ 6155876 h 6521594"/>
                <a:gd name="connsiteX16" fmla="*/ 4378909 w 6321679"/>
                <a:gd name="connsiteY16" fmla="*/ 5959186 h 6521594"/>
                <a:gd name="connsiteX17" fmla="*/ 5218129 w 6321679"/>
                <a:gd name="connsiteY17" fmla="*/ 5391271 h 6521594"/>
                <a:gd name="connsiteX18" fmla="*/ 5425313 w 6321679"/>
                <a:gd name="connsiteY18" fmla="*/ 5233481 h 6521594"/>
                <a:gd name="connsiteX19" fmla="*/ 6254366 w 6321679"/>
                <a:gd name="connsiteY19" fmla="*/ 4534301 h 6521594"/>
                <a:gd name="connsiteX20" fmla="*/ 6321679 w 6321679"/>
                <a:gd name="connsiteY20" fmla="*/ 4456641 h 6521594"/>
                <a:gd name="connsiteX21" fmla="*/ 6321679 w 6321679"/>
                <a:gd name="connsiteY21" fmla="*/ 5523097 h 6521594"/>
                <a:gd name="connsiteX22" fmla="*/ 6024428 w 6321679"/>
                <a:gd name="connsiteY22" fmla="*/ 5754969 h 6521594"/>
                <a:gd name="connsiteX23" fmla="*/ 5702345 w 6321679"/>
                <a:gd name="connsiteY23" fmla="*/ 6000018 h 6521594"/>
                <a:gd name="connsiteX24" fmla="*/ 4988380 w 6321679"/>
                <a:gd name="connsiteY24" fmla="*/ 6506549 h 6521594"/>
                <a:gd name="connsiteX25" fmla="*/ 4961490 w 6321679"/>
                <a:gd name="connsiteY25" fmla="*/ 6521594 h 6521594"/>
                <a:gd name="connsiteX26" fmla="*/ 2011326 w 6321679"/>
                <a:gd name="connsiteY26" fmla="*/ 6521594 h 6521594"/>
                <a:gd name="connsiteX27" fmla="*/ 1982893 w 6321679"/>
                <a:gd name="connsiteY27" fmla="*/ 6505768 h 6521594"/>
                <a:gd name="connsiteX28" fmla="*/ 824149 w 6321679"/>
                <a:gd name="connsiteY28" fmla="*/ 5358682 h 6521594"/>
                <a:gd name="connsiteX29" fmla="*/ 0 w 6321679"/>
                <a:gd name="connsiteY29" fmla="*/ 3630075 h 6521594"/>
                <a:gd name="connsiteX30" fmla="*/ 4150102 w 6321679"/>
                <a:gd name="connsiteY30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2150195"/>
                  </a:lnTo>
                  <a:lnTo>
                    <a:pt x="6241288" y="1985338"/>
                  </a:lnTo>
                  <a:cubicBezTo>
                    <a:pt x="6156788" y="1831195"/>
                    <a:pt x="6059249" y="1688709"/>
                    <a:pt x="5949367" y="1559997"/>
                  </a:cubicBezTo>
                  <a:cubicBezTo>
                    <a:pt x="5737073" y="1311397"/>
                    <a:pt x="5482843" y="1118314"/>
                    <a:pt x="5193362" y="986156"/>
                  </a:cubicBezTo>
                  <a:cubicBezTo>
                    <a:pt x="4883437" y="844596"/>
                    <a:pt x="4532365" y="772850"/>
                    <a:pt x="4150102" y="772850"/>
                  </a:cubicBezTo>
                  <a:cubicBezTo>
                    <a:pt x="3746218" y="772850"/>
                    <a:pt x="3319008" y="853613"/>
                    <a:pt x="2914861" y="1006637"/>
                  </a:cubicBezTo>
                  <a:cubicBezTo>
                    <a:pt x="2515039" y="1157857"/>
                    <a:pt x="2134350" y="1380438"/>
                    <a:pt x="1814073" y="1650163"/>
                  </a:cubicBezTo>
                  <a:cubicBezTo>
                    <a:pt x="1494190" y="1919502"/>
                    <a:pt x="1232622" y="2238173"/>
                    <a:pt x="1057412" y="2571657"/>
                  </a:cubicBezTo>
                  <a:cubicBezTo>
                    <a:pt x="877486" y="2914158"/>
                    <a:pt x="786277" y="3270313"/>
                    <a:pt x="786277" y="3630204"/>
                  </a:cubicBezTo>
                  <a:cubicBezTo>
                    <a:pt x="786277" y="3974121"/>
                    <a:pt x="923483" y="4173646"/>
                    <a:pt x="1233931" y="4592016"/>
                  </a:cubicBezTo>
                  <a:cubicBezTo>
                    <a:pt x="1311641" y="4696736"/>
                    <a:pt x="1391972" y="4805064"/>
                    <a:pt x="1474795" y="4924985"/>
                  </a:cubicBezTo>
                  <a:cubicBezTo>
                    <a:pt x="1767682" y="5349278"/>
                    <a:pt x="2068172" y="5650948"/>
                    <a:pt x="2393691" y="5846995"/>
                  </a:cubicBezTo>
                  <a:cubicBezTo>
                    <a:pt x="2738735" y="6054891"/>
                    <a:pt x="3133971" y="6155876"/>
                    <a:pt x="3601805" y="6155876"/>
                  </a:cubicBezTo>
                  <a:cubicBezTo>
                    <a:pt x="3867305" y="6155876"/>
                    <a:pt x="4114196" y="6093405"/>
                    <a:pt x="4378909" y="5959186"/>
                  </a:cubicBezTo>
                  <a:cubicBezTo>
                    <a:pt x="4650699" y="5821362"/>
                    <a:pt x="4919737" y="5620421"/>
                    <a:pt x="5218129" y="5391271"/>
                  </a:cubicBezTo>
                  <a:cubicBezTo>
                    <a:pt x="5288107" y="5337558"/>
                    <a:pt x="5357824" y="5284617"/>
                    <a:pt x="5425313" y="5233481"/>
                  </a:cubicBezTo>
                  <a:cubicBezTo>
                    <a:pt x="5739037" y="4995556"/>
                    <a:pt x="6037512" y="4769168"/>
                    <a:pt x="6254366" y="4534301"/>
                  </a:cubicBezTo>
                  <a:lnTo>
                    <a:pt x="6321679" y="4456641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Picture 4" descr="יד מפנה לשמש">
            <a:extLst>
              <a:ext uri="{FF2B5EF4-FFF2-40B4-BE49-F238E27FC236}">
                <a16:creationId xmlns:a16="http://schemas.microsoft.com/office/drawing/2014/main" id="{5787B46D-5EDA-F648-7ED0-F4471A4719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153" r="2" b="2"/>
          <a:stretch/>
        </p:blipFill>
        <p:spPr>
          <a:xfrm>
            <a:off x="7243281" y="1643865"/>
            <a:ext cx="4607343" cy="42496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תיבת טקסט 13">
            <a:extLst>
              <a:ext uri="{FF2B5EF4-FFF2-40B4-BE49-F238E27FC236}">
                <a16:creationId xmlns:a16="http://schemas.microsoft.com/office/drawing/2014/main" id="{BF63147B-E799-6A31-DF42-E644D9701037}"/>
              </a:ext>
            </a:extLst>
          </p:cNvPr>
          <p:cNvSpPr txBox="1"/>
          <p:nvPr/>
        </p:nvSpPr>
        <p:spPr>
          <a:xfrm>
            <a:off x="255711" y="744960"/>
            <a:ext cx="6776460" cy="51629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lnSpc>
                <a:spcPct val="150000"/>
              </a:lnSpc>
              <a:spcAft>
                <a:spcPts val="800"/>
              </a:spcAft>
            </a:pPr>
            <a:r>
              <a:rPr lang="en-US" sz="2500" b="1" dirty="0">
                <a:latin typeface="David" panose="020E0502060401010101" pitchFamily="34" charset="-79"/>
                <a:cs typeface="David" panose="020E0502060401010101" pitchFamily="34" charset="-79"/>
              </a:rPr>
              <a:t>Theoretical Framework</a:t>
            </a:r>
          </a:p>
          <a:p>
            <a:pPr algn="l" rtl="0">
              <a:lnSpc>
                <a:spcPct val="150000"/>
              </a:lnSpc>
              <a:spcAft>
                <a:spcPts val="800"/>
              </a:spcAft>
            </a:pPr>
            <a:r>
              <a:rPr lang="en-US" sz="2500" dirty="0">
                <a:latin typeface="David" panose="020E0502060401010101" pitchFamily="34" charset="-79"/>
                <a:cs typeface="David" panose="020E0502060401010101" pitchFamily="34" charset="-79"/>
              </a:rPr>
              <a:t>To better understand the findings of this study, results were examined through the lens of Stueck's (2021) six Biocentric domains for protecting well-being.</a:t>
            </a:r>
            <a:endParaRPr lang="he-IL" sz="25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algn="l" rtl="0">
              <a:lnSpc>
                <a:spcPct val="150000"/>
              </a:lnSpc>
              <a:spcAft>
                <a:spcPts val="800"/>
              </a:spcAft>
            </a:pPr>
            <a:endParaRPr lang="he-IL" sz="23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algn="l" rtl="0">
              <a:lnSpc>
                <a:spcPct val="150000"/>
              </a:lnSpc>
              <a:spcAft>
                <a:spcPts val="800"/>
              </a:spcAft>
            </a:pPr>
            <a:r>
              <a:rPr lang="en-US" sz="2000" dirty="0">
                <a:latin typeface="David" panose="020E0502060401010101" pitchFamily="34" charset="-79"/>
                <a:cs typeface="David" panose="020E0502060401010101" pitchFamily="34" charset="-79"/>
              </a:rPr>
              <a:t>Stueck, M. (2021). The pandemic management theory. COVID-19 and Biocentric development. </a:t>
            </a:r>
            <a:r>
              <a:rPr lang="en-US" sz="2000" i="1" dirty="0">
                <a:latin typeface="David" panose="020E0502060401010101" pitchFamily="34" charset="-79"/>
                <a:cs typeface="David" panose="020E0502060401010101" pitchFamily="34" charset="-79"/>
              </a:rPr>
              <a:t>Health Psychology Report, 9(2),</a:t>
            </a:r>
            <a:r>
              <a:rPr lang="en-US" sz="2000" dirty="0">
                <a:latin typeface="David" panose="020E0502060401010101" pitchFamily="34" charset="-79"/>
                <a:cs typeface="David" panose="020E0502060401010101" pitchFamily="34" charset="-79"/>
              </a:rPr>
              <a:t> 101-128. </a:t>
            </a:r>
            <a:r>
              <a:rPr lang="en-US" sz="2000" dirty="0">
                <a:latin typeface="David" panose="020E0502060401010101" pitchFamily="34" charset="-79"/>
                <a:cs typeface="David" panose="020E0502060401010101" pitchFamily="34" charset="-79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https://doi.org/10.5114/hpr.2021.103123</a:t>
            </a:r>
            <a:endParaRPr lang="he-IL" sz="20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2" name="מציין מיקום של מספר שקופית 14">
            <a:extLst>
              <a:ext uri="{FF2B5EF4-FFF2-40B4-BE49-F238E27FC236}">
                <a16:creationId xmlns:a16="http://schemas.microsoft.com/office/drawing/2014/main" id="{26D294AA-D99C-98AA-3070-9769FC626186}"/>
              </a:ext>
            </a:extLst>
          </p:cNvPr>
          <p:cNvSpPr txBox="1">
            <a:spLocks/>
          </p:cNvSpPr>
          <p:nvPr/>
        </p:nvSpPr>
        <p:spPr>
          <a:xfrm>
            <a:off x="116863" y="6274013"/>
            <a:ext cx="567560" cy="274320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IL"/>
            </a:defPPr>
            <a:lvl1pPr marL="0" algn="ctr" defTabSz="914400" rtl="1" eaLnBrk="1" latinLnBrk="0" hangingPunct="1">
              <a:defRPr lang="en-US" sz="1400" b="1" kern="1200" smtClean="0">
                <a:solidFill>
                  <a:schemeClr val="tx1"/>
                </a:solidFill>
                <a:latin typeface="Bierstadt" panose="020B0504020202020204" pitchFamily="34" charset="0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6044801-3663-4D01-B36B-56B275529B64}" type="slidenum">
              <a:rPr lang="en-IL" sz="1050"/>
              <a:pPr/>
              <a:t>4</a:t>
            </a:fld>
            <a:endParaRPr lang="en-IL" sz="1050" dirty="0"/>
          </a:p>
        </p:txBody>
      </p:sp>
      <p:sp>
        <p:nvSpPr>
          <p:cNvPr id="3" name="מציין מיקום של מספר שקופית 2">
            <a:extLst>
              <a:ext uri="{FF2B5EF4-FFF2-40B4-BE49-F238E27FC236}">
                <a16:creationId xmlns:a16="http://schemas.microsoft.com/office/drawing/2014/main" id="{82556E16-5163-4318-37ED-87245F64D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9C93C-DEC2-49F7-B4A9-C112E591FE93}" type="slidenum">
              <a:rPr lang="LID4096" smtClean="0"/>
              <a:t>4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5601296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6B5E2835-4E47-45B3-9CFE-732FF7B054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5">
            <a:extLst>
              <a:ext uri="{FF2B5EF4-FFF2-40B4-BE49-F238E27FC236}">
                <a16:creationId xmlns:a16="http://schemas.microsoft.com/office/drawing/2014/main" id="{DC7FA166-E282-947C-49E2-472E45269B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993" r="2901" b="-1"/>
          <a:stretch>
            <a:fillRect/>
          </a:stretch>
        </p:blipFill>
        <p:spPr>
          <a:xfrm>
            <a:off x="8360229" y="10"/>
            <a:ext cx="3831773" cy="6857990"/>
          </a:xfrm>
          <a:custGeom>
            <a:avLst/>
            <a:gdLst/>
            <a:ahLst/>
            <a:cxnLst/>
            <a:rect l="l" t="t" r="r" b="b"/>
            <a:pathLst>
              <a:path w="8949307" h="6858000">
                <a:moveTo>
                  <a:pt x="0" y="0"/>
                </a:moveTo>
                <a:lnTo>
                  <a:pt x="8949307" y="0"/>
                </a:lnTo>
                <a:lnTo>
                  <a:pt x="8949307" y="6858000"/>
                </a:lnTo>
                <a:lnTo>
                  <a:pt x="0" y="6858000"/>
                </a:lnTo>
                <a:lnTo>
                  <a:pt x="62983" y="6788730"/>
                </a:lnTo>
                <a:cubicBezTo>
                  <a:pt x="773509" y="5928900"/>
                  <a:pt x="1212979" y="4741056"/>
                  <a:pt x="1212979" y="3429000"/>
                </a:cubicBezTo>
                <a:cubicBezTo>
                  <a:pt x="1212979" y="2116944"/>
                  <a:pt x="773509" y="929100"/>
                  <a:pt x="62983" y="69271"/>
                </a:cubicBezTo>
                <a:close/>
              </a:path>
            </a:pathLst>
          </a:custGeom>
        </p:spPr>
      </p:pic>
      <p:sp useBgFill="1">
        <p:nvSpPr>
          <p:cNvPr id="19" name="Freeform: Shape 18">
            <a:extLst>
              <a:ext uri="{FF2B5EF4-FFF2-40B4-BE49-F238E27FC236}">
                <a16:creationId xmlns:a16="http://schemas.microsoft.com/office/drawing/2014/main" id="{5B45AD5D-AA52-4F7B-9362-576A39AD9E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455673" cy="6858000"/>
          </a:xfrm>
          <a:custGeom>
            <a:avLst/>
            <a:gdLst>
              <a:gd name="connsiteX0" fmla="*/ 0 w 4455673"/>
              <a:gd name="connsiteY0" fmla="*/ 0 h 6858000"/>
              <a:gd name="connsiteX1" fmla="*/ 3242695 w 4455673"/>
              <a:gd name="connsiteY1" fmla="*/ 0 h 6858000"/>
              <a:gd name="connsiteX2" fmla="*/ 3305678 w 4455673"/>
              <a:gd name="connsiteY2" fmla="*/ 69271 h 6858000"/>
              <a:gd name="connsiteX3" fmla="*/ 4455673 w 4455673"/>
              <a:gd name="connsiteY3" fmla="*/ 3429000 h 6858000"/>
              <a:gd name="connsiteX4" fmla="*/ 3305678 w 4455673"/>
              <a:gd name="connsiteY4" fmla="*/ 6788730 h 6858000"/>
              <a:gd name="connsiteX5" fmla="*/ 3242695 w 4455673"/>
              <a:gd name="connsiteY5" fmla="*/ 6858000 h 6858000"/>
              <a:gd name="connsiteX6" fmla="*/ 0 w 4455673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55673" h="6858000">
                <a:moveTo>
                  <a:pt x="0" y="0"/>
                </a:moveTo>
                <a:lnTo>
                  <a:pt x="3242695" y="0"/>
                </a:lnTo>
                <a:lnTo>
                  <a:pt x="3305678" y="69271"/>
                </a:lnTo>
                <a:cubicBezTo>
                  <a:pt x="4016204" y="929100"/>
                  <a:pt x="4455673" y="2116944"/>
                  <a:pt x="4455673" y="3429000"/>
                </a:cubicBezTo>
                <a:cubicBezTo>
                  <a:pt x="4455673" y="4741056"/>
                  <a:pt x="4016204" y="5928900"/>
                  <a:pt x="3305678" y="6788730"/>
                </a:cubicBezTo>
                <a:lnTo>
                  <a:pt x="3242695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D5D5D5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1" name="Freeform: Shape 20">
            <a:extLst>
              <a:ext uri="{FF2B5EF4-FFF2-40B4-BE49-F238E27FC236}">
                <a16:creationId xmlns:a16="http://schemas.microsoft.com/office/drawing/2014/main" id="{AEDD7960-4866-4399-BEF6-DD1431AB4E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446529" cy="6858000"/>
          </a:xfrm>
          <a:custGeom>
            <a:avLst/>
            <a:gdLst>
              <a:gd name="connsiteX0" fmla="*/ 0 w 4446529"/>
              <a:gd name="connsiteY0" fmla="*/ 0 h 6858000"/>
              <a:gd name="connsiteX1" fmla="*/ 3233551 w 4446529"/>
              <a:gd name="connsiteY1" fmla="*/ 0 h 6858000"/>
              <a:gd name="connsiteX2" fmla="*/ 3296534 w 4446529"/>
              <a:gd name="connsiteY2" fmla="*/ 69271 h 6858000"/>
              <a:gd name="connsiteX3" fmla="*/ 4446529 w 4446529"/>
              <a:gd name="connsiteY3" fmla="*/ 3429000 h 6858000"/>
              <a:gd name="connsiteX4" fmla="*/ 3296534 w 4446529"/>
              <a:gd name="connsiteY4" fmla="*/ 6788730 h 6858000"/>
              <a:gd name="connsiteX5" fmla="*/ 3233551 w 4446529"/>
              <a:gd name="connsiteY5" fmla="*/ 6858000 h 6858000"/>
              <a:gd name="connsiteX6" fmla="*/ 0 w 444652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46529" h="6858000">
                <a:moveTo>
                  <a:pt x="0" y="0"/>
                </a:moveTo>
                <a:lnTo>
                  <a:pt x="3233551" y="0"/>
                </a:lnTo>
                <a:lnTo>
                  <a:pt x="3296534" y="69271"/>
                </a:lnTo>
                <a:cubicBezTo>
                  <a:pt x="4007060" y="929100"/>
                  <a:pt x="4446529" y="2116944"/>
                  <a:pt x="4446529" y="3429000"/>
                </a:cubicBezTo>
                <a:cubicBezTo>
                  <a:pt x="4446529" y="4741056"/>
                  <a:pt x="4007060" y="5928900"/>
                  <a:pt x="3296534" y="6788730"/>
                </a:cubicBezTo>
                <a:lnTo>
                  <a:pt x="3233551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375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מציין מיקום של מספר שקופית 4">
            <a:extLst>
              <a:ext uri="{FF2B5EF4-FFF2-40B4-BE49-F238E27FC236}">
                <a16:creationId xmlns:a16="http://schemas.microsoft.com/office/drawing/2014/main" id="{7BDF4554-8B12-88DA-3618-739FB58FD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77706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4B19C93C-DEC2-49F7-B4A9-C112E591FE93}" type="slidenum">
              <a:rPr lang="LID4096">
                <a:solidFill>
                  <a:schemeClr val="bg1"/>
                </a:solidFill>
              </a:rPr>
              <a:pPr>
                <a:spcAft>
                  <a:spcPts val="600"/>
                </a:spcAft>
              </a:pPr>
              <a:t>5</a:t>
            </a:fld>
            <a:endParaRPr lang="LID4096">
              <a:solidFill>
                <a:schemeClr val="bg1"/>
              </a:solidFill>
            </a:endParaRPr>
          </a:p>
        </p:txBody>
      </p:sp>
      <p:sp>
        <p:nvSpPr>
          <p:cNvPr id="3" name="תיבת טקסט 2">
            <a:extLst>
              <a:ext uri="{FF2B5EF4-FFF2-40B4-BE49-F238E27FC236}">
                <a16:creationId xmlns:a16="http://schemas.microsoft.com/office/drawing/2014/main" id="{89EE872F-271C-CD35-E834-51948454C18C}"/>
              </a:ext>
            </a:extLst>
          </p:cNvPr>
          <p:cNvSpPr txBox="1"/>
          <p:nvPr/>
        </p:nvSpPr>
        <p:spPr>
          <a:xfrm>
            <a:off x="828161" y="870128"/>
            <a:ext cx="10515600" cy="57669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50000"/>
              </a:lnSpc>
            </a:pPr>
            <a:endParaRPr lang="en-US" sz="2200" dirty="0">
              <a:solidFill>
                <a:srgbClr val="0000FF"/>
              </a:solidFill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654DF3ED-1178-A73D-B63D-9BAC688F7BFC}"/>
              </a:ext>
            </a:extLst>
          </p:cNvPr>
          <p:cNvSpPr txBox="1"/>
          <p:nvPr/>
        </p:nvSpPr>
        <p:spPr>
          <a:xfrm>
            <a:off x="88493" y="426944"/>
            <a:ext cx="8787540" cy="62101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David" panose="020E0502060401010101" pitchFamily="34" charset="-79"/>
                <a:ea typeface="+mn-ea"/>
                <a:cs typeface="+mj-cs"/>
              </a:rPr>
              <a:t>The purpose of the present study was to examine what are the mechanisms of action in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David" panose="020E0502060401010101" pitchFamily="34" charset="-79"/>
                <a:ea typeface="+mn-ea"/>
                <a:cs typeface="+mj-cs"/>
              </a:rPr>
              <a:t>biodanza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David" panose="020E0502060401010101" pitchFamily="34" charset="-79"/>
                <a:ea typeface="+mn-ea"/>
                <a:cs typeface="+mj-cs"/>
              </a:rPr>
              <a:t> that lead to an increase of resilience, affectivity, vitality, and morale in time of war.</a:t>
            </a:r>
            <a:endParaRPr kumimoji="0" lang="he-IL" sz="2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David" panose="020E0502060401010101" pitchFamily="34" charset="-79"/>
              <a:ea typeface="+mn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2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David" panose="020E0502060401010101" pitchFamily="34" charset="-79"/>
              <a:ea typeface="+mn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" sz="2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David" panose="020E0502060401010101" pitchFamily="34" charset="-79"/>
                <a:ea typeface="+mn-ea"/>
                <a:cs typeface="+mj-cs"/>
              </a:rPr>
              <a:t>Methodology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David" panose="020E0502060401010101" pitchFamily="34" charset="-79"/>
                <a:ea typeface="+mn-ea"/>
                <a:cs typeface="+mj-cs"/>
              </a:rPr>
              <a:t>Mixed-methods research design.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David" panose="020E0502060401010101" pitchFamily="34" charset="-79"/>
                <a:ea typeface="+mn-ea"/>
                <a:cs typeface="+mj-cs"/>
              </a:rPr>
              <a:t>Participants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David" panose="020E0502060401010101" pitchFamily="34" charset="-79"/>
                <a:ea typeface="+mn-ea"/>
                <a:cs typeface="+mj-cs"/>
              </a:rPr>
              <a:t>N = 112 Biodanza practitioners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David" panose="020E0502060401010101" pitchFamily="34" charset="-79"/>
                <a:ea typeface="+mn-ea"/>
                <a:cs typeface="+mj-cs"/>
              </a:rPr>
              <a:t>• 85 women (76%)</a:t>
            </a:r>
            <a:br>
              <a:rPr kumimoji="0" lang="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David" panose="020E0502060401010101" pitchFamily="34" charset="-79"/>
                <a:ea typeface="+mn-ea"/>
                <a:cs typeface="+mj-cs"/>
              </a:rPr>
            </a:br>
            <a:r>
              <a:rPr kumimoji="0" lang="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David" panose="020E0502060401010101" pitchFamily="34" charset="-79"/>
                <a:ea typeface="+mn-ea"/>
                <a:cs typeface="+mj-cs"/>
              </a:rPr>
              <a:t>• 61 Biodanza facilitators (55%)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David" panose="020E0502060401010101" pitchFamily="34" charset="-79"/>
                <a:ea typeface="+mn-ea"/>
                <a:cs typeface="+mj-cs"/>
              </a:rPr>
              <a:t>Biodanza experience ranged from 1 year to more than 15 years.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David" panose="020E0502060401010101" pitchFamily="34" charset="-79"/>
                <a:ea typeface="+mn-ea"/>
                <a:cs typeface="+mj-cs"/>
              </a:rPr>
              <a:t>Mean experience:</a:t>
            </a:r>
            <a:br>
              <a:rPr kumimoji="0" lang="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David" panose="020E0502060401010101" pitchFamily="34" charset="-79"/>
                <a:ea typeface="+mn-ea"/>
                <a:cs typeface="+mj-cs"/>
              </a:rPr>
            </a:br>
            <a:r>
              <a:rPr kumimoji="0" lang="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David" panose="020E0502060401010101" pitchFamily="34" charset="-79"/>
                <a:ea typeface="+mn-ea"/>
                <a:cs typeface="+mj-cs"/>
              </a:rPr>
              <a:t>7 years (SD = 5)</a:t>
            </a:r>
            <a:r>
              <a:rPr kumimoji="0" lang="he-IL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David" panose="020E0502060401010101" pitchFamily="34" charset="-79"/>
                <a:ea typeface="+mn-ea"/>
                <a:cs typeface="+mj-cs"/>
              </a:rPr>
              <a:t>							</a:t>
            </a:r>
            <a:endParaRPr kumimoji="0" lang="" sz="2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David" panose="020E0502060401010101" pitchFamily="34" charset="-79"/>
              <a:ea typeface="+mn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2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David" panose="020E0502060401010101" pitchFamily="34" charset="-79"/>
              <a:ea typeface="+mn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David" panose="020E0502060401010101" pitchFamily="34" charset="-79"/>
                <a:ea typeface="+mn-ea"/>
                <a:cs typeface="+mj-cs"/>
              </a:rPr>
              <a:t>The mixed-methods approach allowed us to combine quantitative findings with rich qualitative descriptions of participants’ experiences</a:t>
            </a:r>
            <a:r>
              <a:rPr kumimoji="0" lang="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j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+mj-cs"/>
                <a:hlinkClick r:id="rId3"/>
              </a:rPr>
              <a:t>https://docs.google.com/forms/d/e/1FAIpQLSdAuhTb1rKmcMHwCtrcBxI-EKGRkMm1M_1x44kt8Y9NONaKRw/viewform</a:t>
            </a:r>
            <a:r>
              <a:rPr kumimoji="0" lang="he-IL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+mj-cs"/>
              </a:rPr>
              <a:t>	</a:t>
            </a:r>
            <a:endParaRPr kumimoji="0" lang="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00890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F2B74C-3646-3710-781E-B2E13E347E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תיבת טקסט 2">
            <a:extLst>
              <a:ext uri="{FF2B5EF4-FFF2-40B4-BE49-F238E27FC236}">
                <a16:creationId xmlns:a16="http://schemas.microsoft.com/office/drawing/2014/main" id="{B4FC099D-3495-D7C0-1AD4-E96507C56263}"/>
              </a:ext>
            </a:extLst>
          </p:cNvPr>
          <p:cNvSpPr txBox="1"/>
          <p:nvPr/>
        </p:nvSpPr>
        <p:spPr>
          <a:xfrm>
            <a:off x="499414" y="387805"/>
            <a:ext cx="9802775" cy="6151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2500" b="1" dirty="0">
                <a:latin typeface="David" panose="020E0502060401010101" pitchFamily="34" charset="-79"/>
                <a:cs typeface="+mj-cs"/>
              </a:rPr>
              <a:t>Research tools</a:t>
            </a:r>
            <a:endParaRPr lang="" sz="2500" b="1" dirty="0">
              <a:latin typeface="David" panose="020E0502060401010101" pitchFamily="34" charset="-79"/>
              <a:cs typeface="+mj-cs"/>
            </a:endParaRPr>
          </a:p>
          <a:p>
            <a:pPr marL="180340" indent="-180340" algn="l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2500" dirty="0">
                <a:latin typeface="David" panose="020E0502060401010101" pitchFamily="34" charset="-79"/>
                <a:cs typeface="+mj-cs"/>
              </a:rPr>
              <a:t>1.</a:t>
            </a:r>
            <a:r>
              <a:rPr lang="he-IL" sz="2500" dirty="0">
                <a:latin typeface="David" panose="020E0502060401010101" pitchFamily="34" charset="-79"/>
                <a:cs typeface="+mj-cs"/>
              </a:rPr>
              <a:t> </a:t>
            </a:r>
            <a:r>
              <a:rPr lang="en-US" sz="2500" dirty="0">
                <a:latin typeface="David" panose="020E0502060401010101" pitchFamily="34" charset="-79"/>
                <a:cs typeface="+mj-cs"/>
              </a:rPr>
              <a:t>Demographic questionnaire that included 10 items such as: age and seniority at </a:t>
            </a:r>
            <a:r>
              <a:rPr lang="en-US" sz="2500" dirty="0" err="1">
                <a:latin typeface="David" panose="020E0502060401010101" pitchFamily="34" charset="-79"/>
                <a:cs typeface="+mj-cs"/>
              </a:rPr>
              <a:t>biodanza</a:t>
            </a:r>
            <a:r>
              <a:rPr lang="en-US" sz="2500" dirty="0">
                <a:latin typeface="David" panose="020E0502060401010101" pitchFamily="34" charset="-79"/>
                <a:cs typeface="+mj-cs"/>
              </a:rPr>
              <a:t>.</a:t>
            </a:r>
            <a:endParaRPr lang="" sz="2500" dirty="0">
              <a:latin typeface="David" panose="020E0502060401010101" pitchFamily="34" charset="-79"/>
              <a:cs typeface="+mj-cs"/>
            </a:endParaRPr>
          </a:p>
          <a:p>
            <a:pPr marL="180340" indent="-180340" algn="l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2500" dirty="0">
                <a:latin typeface="David" panose="020E0502060401010101" pitchFamily="34" charset="-79"/>
                <a:cs typeface="+mj-cs"/>
              </a:rPr>
              <a:t>2.</a:t>
            </a:r>
            <a:r>
              <a:rPr lang="he-IL" sz="2500" dirty="0">
                <a:latin typeface="David" panose="020E0502060401010101" pitchFamily="34" charset="-79"/>
                <a:cs typeface="+mj-cs"/>
              </a:rPr>
              <a:t> </a:t>
            </a:r>
            <a:r>
              <a:rPr lang="en-US" sz="2500" dirty="0">
                <a:latin typeface="David" panose="020E0502060401010101" pitchFamily="34" charset="-79"/>
                <a:cs typeface="+mj-cs"/>
              </a:rPr>
              <a:t>Closed questionnaires on resilience and coping based on the questionnaire of Steinberg, Brymer, Decker, and </a:t>
            </a:r>
            <a:r>
              <a:rPr lang="en-US" sz="2500" dirty="0" err="1">
                <a:latin typeface="David" panose="020E0502060401010101" pitchFamily="34" charset="-79"/>
                <a:cs typeface="+mj-cs"/>
              </a:rPr>
              <a:t>Pynoos</a:t>
            </a:r>
            <a:r>
              <a:rPr lang="en-US" sz="2500" dirty="0">
                <a:latin typeface="David" panose="020E0502060401010101" pitchFamily="34" charset="-79"/>
                <a:cs typeface="+mj-cs"/>
              </a:rPr>
              <a:t> (2004); </a:t>
            </a:r>
            <a:endParaRPr lang="" sz="2500" dirty="0">
              <a:latin typeface="David" panose="020E0502060401010101" pitchFamily="34" charset="-79"/>
              <a:cs typeface="+mj-cs"/>
            </a:endParaRPr>
          </a:p>
          <a:p>
            <a:pPr marL="180340" algn="l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2500" dirty="0">
                <a:latin typeface="David" panose="020E0502060401010101" pitchFamily="34" charset="-79"/>
                <a:cs typeface="+mj-cs"/>
              </a:rPr>
              <a:t>Vitality questionnaire of Bostic, Rubio, and Hood (2000); </a:t>
            </a:r>
            <a:endParaRPr lang="" sz="2500" dirty="0">
              <a:latin typeface="David" panose="020E0502060401010101" pitchFamily="34" charset="-79"/>
              <a:cs typeface="+mj-cs"/>
            </a:endParaRPr>
          </a:p>
          <a:p>
            <a:pPr marL="180340" algn="l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2500" dirty="0">
                <a:latin typeface="David" panose="020E0502060401010101" pitchFamily="34" charset="-79"/>
                <a:cs typeface="+mj-cs"/>
              </a:rPr>
              <a:t>Sense of belonging vs. alienation questionnaire by Sabatier and Berry (2010); </a:t>
            </a:r>
            <a:endParaRPr lang="" sz="2500" dirty="0">
              <a:latin typeface="David" panose="020E0502060401010101" pitchFamily="34" charset="-79"/>
              <a:cs typeface="+mj-cs"/>
            </a:endParaRPr>
          </a:p>
          <a:p>
            <a:pPr marL="180340" algn="l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2500" dirty="0">
                <a:latin typeface="David" panose="020E0502060401010101" pitchFamily="34" charset="-79"/>
                <a:cs typeface="+mj-cs"/>
              </a:rPr>
              <a:t>Motivation questionnaire of </a:t>
            </a:r>
            <a:r>
              <a:rPr lang="en-US" sz="2500" dirty="0" err="1">
                <a:latin typeface="David" panose="020E0502060401010101" pitchFamily="34" charset="-79"/>
                <a:cs typeface="+mj-cs"/>
              </a:rPr>
              <a:t>Pintrich</a:t>
            </a:r>
            <a:r>
              <a:rPr lang="en-US" sz="2500" dirty="0">
                <a:latin typeface="David" panose="020E0502060401010101" pitchFamily="34" charset="-79"/>
                <a:cs typeface="+mj-cs"/>
              </a:rPr>
              <a:t>, Smith, Garcia, and </a:t>
            </a:r>
            <a:r>
              <a:rPr lang="en-US" sz="2500" dirty="0" err="1">
                <a:latin typeface="David" panose="020E0502060401010101" pitchFamily="34" charset="-79"/>
                <a:cs typeface="+mj-cs"/>
              </a:rPr>
              <a:t>McKeachie</a:t>
            </a:r>
            <a:r>
              <a:rPr lang="en-US" sz="2500" dirty="0">
                <a:latin typeface="David" panose="020E0502060401010101" pitchFamily="34" charset="-79"/>
                <a:cs typeface="+mj-cs"/>
              </a:rPr>
              <a:t> (1991).</a:t>
            </a:r>
            <a:endParaRPr lang="" sz="2500" dirty="0">
              <a:latin typeface="David" panose="020E0502060401010101" pitchFamily="34" charset="-79"/>
              <a:cs typeface="+mj-cs"/>
            </a:endParaRPr>
          </a:p>
          <a:p>
            <a:pPr marL="180340" algn="l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2500" dirty="0">
                <a:latin typeface="David" panose="020E0502060401010101" pitchFamily="34" charset="-79"/>
                <a:cs typeface="+mj-cs"/>
              </a:rPr>
              <a:t> </a:t>
            </a:r>
            <a:endParaRPr lang="" sz="2500" dirty="0">
              <a:latin typeface="David" panose="020E0502060401010101" pitchFamily="34" charset="-79"/>
              <a:cs typeface="+mj-cs"/>
            </a:endParaRPr>
          </a:p>
          <a:p>
            <a:pPr marL="180340" algn="l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2500" dirty="0">
                <a:latin typeface="David" panose="020E0502060401010101" pitchFamily="34" charset="-79"/>
                <a:cs typeface="+mj-cs"/>
              </a:rPr>
              <a:t>Respondents were asked to rate their agreement with each statement on a scale ranging from 1 (Not at all) to 5 (Very much).</a:t>
            </a:r>
            <a:r>
              <a:rPr lang="he-IL" sz="2500" dirty="0">
                <a:latin typeface="David" panose="020E0502060401010101" pitchFamily="34" charset="-79"/>
                <a:cs typeface="+mj-cs"/>
              </a:rPr>
              <a:t>	</a:t>
            </a:r>
            <a:r>
              <a:rPr lang="en-US" sz="2500" b="1" dirty="0">
                <a:cs typeface="+mj-cs"/>
              </a:rPr>
              <a:t> </a:t>
            </a:r>
            <a:endParaRPr lang="he-IL" sz="2500" b="1" dirty="0">
              <a:cs typeface="+mj-cs"/>
            </a:endParaRPr>
          </a:p>
        </p:txBody>
      </p:sp>
      <p:sp>
        <p:nvSpPr>
          <p:cNvPr id="2" name="מציין מיקום של מספר שקופית 1">
            <a:extLst>
              <a:ext uri="{FF2B5EF4-FFF2-40B4-BE49-F238E27FC236}">
                <a16:creationId xmlns:a16="http://schemas.microsoft.com/office/drawing/2014/main" id="{AB929342-C79E-1297-FFFF-613D82866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9C93C-DEC2-49F7-B4A9-C112E591FE93}" type="slidenum">
              <a:rPr lang="LID4096" smtClean="0"/>
              <a:t>6</a:t>
            </a:fld>
            <a:endParaRPr lang="LID4096"/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2C092885-84FF-62E0-8C23-AFE2ADB0C3A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993" r="2901" b="-1"/>
          <a:stretch>
            <a:fillRect/>
          </a:stretch>
        </p:blipFill>
        <p:spPr>
          <a:xfrm>
            <a:off x="10123714" y="10"/>
            <a:ext cx="2068288" cy="6857990"/>
          </a:xfrm>
          <a:custGeom>
            <a:avLst/>
            <a:gdLst/>
            <a:ahLst/>
            <a:cxnLst/>
            <a:rect l="l" t="t" r="r" b="b"/>
            <a:pathLst>
              <a:path w="8949307" h="6858000">
                <a:moveTo>
                  <a:pt x="0" y="0"/>
                </a:moveTo>
                <a:lnTo>
                  <a:pt x="8949307" y="0"/>
                </a:lnTo>
                <a:lnTo>
                  <a:pt x="8949307" y="6858000"/>
                </a:lnTo>
                <a:lnTo>
                  <a:pt x="0" y="6858000"/>
                </a:lnTo>
                <a:lnTo>
                  <a:pt x="62983" y="6788730"/>
                </a:lnTo>
                <a:cubicBezTo>
                  <a:pt x="773509" y="5928900"/>
                  <a:pt x="1212979" y="4741056"/>
                  <a:pt x="1212979" y="3429000"/>
                </a:cubicBezTo>
                <a:cubicBezTo>
                  <a:pt x="1212979" y="2116944"/>
                  <a:pt x="773509" y="929100"/>
                  <a:pt x="62983" y="6927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3298197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93" name="Rectangle 7192">
            <a:extLst>
              <a:ext uri="{FF2B5EF4-FFF2-40B4-BE49-F238E27FC236}">
                <a16:creationId xmlns:a16="http://schemas.microsoft.com/office/drawing/2014/main" id="{7FF47CB7-972F-479F-A36D-9E72D26EC8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95" name="Freeform: Shape 7194">
            <a:extLst>
              <a:ext uri="{FF2B5EF4-FFF2-40B4-BE49-F238E27FC236}">
                <a16:creationId xmlns:a16="http://schemas.microsoft.com/office/drawing/2014/main" id="{0D153B68-5844-490D-8E67-F616D6D72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1766176" cy="2061837"/>
          </a:xfrm>
          <a:custGeom>
            <a:avLst/>
            <a:gdLst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13657 w 10768629"/>
              <a:gd name="connsiteY144" fmla="*/ 1730706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84330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10768629" h="1978172">
                <a:moveTo>
                  <a:pt x="0" y="0"/>
                </a:moveTo>
                <a:lnTo>
                  <a:pt x="10768629" y="0"/>
                </a:lnTo>
                <a:lnTo>
                  <a:pt x="10733254" y="31439"/>
                </a:lnTo>
                <a:lnTo>
                  <a:pt x="10727085" y="37910"/>
                </a:lnTo>
                <a:cubicBezTo>
                  <a:pt x="10712973" y="56080"/>
                  <a:pt x="10699457" y="78430"/>
                  <a:pt x="10675953" y="68623"/>
                </a:cubicBezTo>
                <a:cubicBezTo>
                  <a:pt x="10685972" y="89202"/>
                  <a:pt x="10641629" y="69781"/>
                  <a:pt x="10637091" y="90361"/>
                </a:cubicBezTo>
                <a:cubicBezTo>
                  <a:pt x="10635214" y="107005"/>
                  <a:pt x="10621323" y="104993"/>
                  <a:pt x="10610971" y="110764"/>
                </a:cubicBezTo>
                <a:cubicBezTo>
                  <a:pt x="10603980" y="127568"/>
                  <a:pt x="10551417" y="141180"/>
                  <a:pt x="10532872" y="138028"/>
                </a:cubicBezTo>
                <a:cubicBezTo>
                  <a:pt x="10480300" y="119072"/>
                  <a:pt x="10440532" y="186296"/>
                  <a:pt x="10398558" y="172911"/>
                </a:cubicBezTo>
                <a:cubicBezTo>
                  <a:pt x="10387708" y="174114"/>
                  <a:pt x="10378792" y="177646"/>
                  <a:pt x="10371128" y="182609"/>
                </a:cubicBezTo>
                <a:lnTo>
                  <a:pt x="10352178" y="199976"/>
                </a:lnTo>
                <a:lnTo>
                  <a:pt x="10351815" y="211879"/>
                </a:lnTo>
                <a:lnTo>
                  <a:pt x="10337471" y="218661"/>
                </a:lnTo>
                <a:lnTo>
                  <a:pt x="10334625" y="222351"/>
                </a:lnTo>
                <a:cubicBezTo>
                  <a:pt x="10321108" y="225227"/>
                  <a:pt x="10278615" y="228401"/>
                  <a:pt x="10256365" y="235917"/>
                </a:cubicBezTo>
                <a:cubicBezTo>
                  <a:pt x="10218136" y="258033"/>
                  <a:pt x="10224552" y="209685"/>
                  <a:pt x="10201127" y="267448"/>
                </a:cubicBezTo>
                <a:cubicBezTo>
                  <a:pt x="10121320" y="273476"/>
                  <a:pt x="10040763" y="345580"/>
                  <a:pt x="9961218" y="326720"/>
                </a:cubicBezTo>
                <a:cubicBezTo>
                  <a:pt x="9980173" y="341621"/>
                  <a:pt x="9883038" y="318484"/>
                  <a:pt x="9859715" y="355698"/>
                </a:cubicBezTo>
                <a:cubicBezTo>
                  <a:pt x="9812822" y="367758"/>
                  <a:pt x="9752089" y="383830"/>
                  <a:pt x="9679867" y="399081"/>
                </a:cubicBezTo>
                <a:cubicBezTo>
                  <a:pt x="9618357" y="415668"/>
                  <a:pt x="9525492" y="446315"/>
                  <a:pt x="9490654" y="455225"/>
                </a:cubicBezTo>
                <a:lnTo>
                  <a:pt x="9470837" y="452539"/>
                </a:lnTo>
                <a:lnTo>
                  <a:pt x="9469082" y="454891"/>
                </a:lnTo>
                <a:cubicBezTo>
                  <a:pt x="9460057" y="461184"/>
                  <a:pt x="9453495" y="461729"/>
                  <a:pt x="9448038" y="459733"/>
                </a:cubicBezTo>
                <a:lnTo>
                  <a:pt x="9396821" y="455795"/>
                </a:lnTo>
                <a:lnTo>
                  <a:pt x="9392197" y="459796"/>
                </a:lnTo>
                <a:lnTo>
                  <a:pt x="9347994" y="464462"/>
                </a:lnTo>
                <a:cubicBezTo>
                  <a:pt x="9347959" y="465155"/>
                  <a:pt x="9347925" y="465846"/>
                  <a:pt x="9347889" y="466539"/>
                </a:cubicBezTo>
                <a:cubicBezTo>
                  <a:pt x="9346648" y="471307"/>
                  <a:pt x="9343831" y="475025"/>
                  <a:pt x="9337639" y="476654"/>
                </a:cubicBezTo>
                <a:cubicBezTo>
                  <a:pt x="9354547" y="503661"/>
                  <a:pt x="9307720" y="510631"/>
                  <a:pt x="9287964" y="513052"/>
                </a:cubicBezTo>
                <a:cubicBezTo>
                  <a:pt x="9269905" y="526173"/>
                  <a:pt x="9245386" y="544358"/>
                  <a:pt x="9229283" y="555377"/>
                </a:cubicBezTo>
                <a:lnTo>
                  <a:pt x="9220274" y="557502"/>
                </a:lnTo>
                <a:cubicBezTo>
                  <a:pt x="9220250" y="557668"/>
                  <a:pt x="9220226" y="557835"/>
                  <a:pt x="9220202" y="558001"/>
                </a:cubicBezTo>
                <a:cubicBezTo>
                  <a:pt x="9218468" y="559434"/>
                  <a:pt x="9215591" y="560497"/>
                  <a:pt x="9210908" y="561147"/>
                </a:cubicBezTo>
                <a:lnTo>
                  <a:pt x="9186374" y="565502"/>
                </a:lnTo>
                <a:lnTo>
                  <a:pt x="9181058" y="569943"/>
                </a:lnTo>
                <a:lnTo>
                  <a:pt x="9167549" y="584727"/>
                </a:lnTo>
                <a:lnTo>
                  <a:pt x="9149110" y="598906"/>
                </a:lnTo>
                <a:cubicBezTo>
                  <a:pt x="9133575" y="594395"/>
                  <a:pt x="9087390" y="636567"/>
                  <a:pt x="9078556" y="644039"/>
                </a:cubicBezTo>
                <a:lnTo>
                  <a:pt x="8996399" y="690055"/>
                </a:lnTo>
                <a:cubicBezTo>
                  <a:pt x="8913147" y="777045"/>
                  <a:pt x="8867993" y="772591"/>
                  <a:pt x="8803791" y="813860"/>
                </a:cubicBezTo>
                <a:cubicBezTo>
                  <a:pt x="8745270" y="819906"/>
                  <a:pt x="8690049" y="823612"/>
                  <a:pt x="8636202" y="848463"/>
                </a:cubicBezTo>
                <a:cubicBezTo>
                  <a:pt x="8594799" y="860014"/>
                  <a:pt x="8568613" y="864779"/>
                  <a:pt x="8555372" y="883171"/>
                </a:cubicBezTo>
                <a:lnTo>
                  <a:pt x="8507229" y="901665"/>
                </a:lnTo>
                <a:lnTo>
                  <a:pt x="8428473" y="927985"/>
                </a:lnTo>
                <a:cubicBezTo>
                  <a:pt x="8428287" y="929817"/>
                  <a:pt x="8428100" y="931648"/>
                  <a:pt x="8427914" y="933480"/>
                </a:cubicBezTo>
                <a:lnTo>
                  <a:pt x="8420327" y="941984"/>
                </a:lnTo>
                <a:lnTo>
                  <a:pt x="8394729" y="948347"/>
                </a:lnTo>
                <a:lnTo>
                  <a:pt x="8380548" y="987916"/>
                </a:lnTo>
                <a:lnTo>
                  <a:pt x="8375330" y="965444"/>
                </a:lnTo>
                <a:cubicBezTo>
                  <a:pt x="8372375" y="964202"/>
                  <a:pt x="8344433" y="977378"/>
                  <a:pt x="8340796" y="980522"/>
                </a:cubicBezTo>
                <a:cubicBezTo>
                  <a:pt x="8328292" y="982128"/>
                  <a:pt x="8319237" y="991089"/>
                  <a:pt x="8304438" y="996739"/>
                </a:cubicBezTo>
                <a:cubicBezTo>
                  <a:pt x="8297193" y="1005683"/>
                  <a:pt x="8289328" y="1014568"/>
                  <a:pt x="8280929" y="1023089"/>
                </a:cubicBezTo>
                <a:lnTo>
                  <a:pt x="8275760" y="1027772"/>
                </a:lnTo>
                <a:lnTo>
                  <a:pt x="8275478" y="1027605"/>
                </a:lnTo>
                <a:cubicBezTo>
                  <a:pt x="8273970" y="1028076"/>
                  <a:pt x="8251461" y="1029408"/>
                  <a:pt x="8249003" y="1032033"/>
                </a:cubicBezTo>
                <a:lnTo>
                  <a:pt x="8203836" y="1037347"/>
                </a:lnTo>
                <a:cubicBezTo>
                  <a:pt x="8172789" y="1049890"/>
                  <a:pt x="8148166" y="1034625"/>
                  <a:pt x="8122936" y="1063113"/>
                </a:cubicBezTo>
                <a:cubicBezTo>
                  <a:pt x="8093850" y="1074757"/>
                  <a:pt x="8066781" y="1075350"/>
                  <a:pt x="8043658" y="1092746"/>
                </a:cubicBezTo>
                <a:cubicBezTo>
                  <a:pt x="8032157" y="1089174"/>
                  <a:pt x="8022145" y="1089998"/>
                  <a:pt x="8015351" y="1105478"/>
                </a:cubicBezTo>
                <a:cubicBezTo>
                  <a:pt x="7987544" y="1113006"/>
                  <a:pt x="7977708" y="1099152"/>
                  <a:pt x="7963145" y="1119346"/>
                </a:cubicBezTo>
                <a:cubicBezTo>
                  <a:pt x="7942622" y="1098880"/>
                  <a:pt x="7943760" y="1109516"/>
                  <a:pt x="7938145" y="1120225"/>
                </a:cubicBezTo>
                <a:lnTo>
                  <a:pt x="7937238" y="1121204"/>
                </a:lnTo>
                <a:lnTo>
                  <a:pt x="7934398" y="1118240"/>
                </a:lnTo>
                <a:lnTo>
                  <a:pt x="7918248" y="1124371"/>
                </a:lnTo>
                <a:lnTo>
                  <a:pt x="7914119" y="1127653"/>
                </a:lnTo>
                <a:cubicBezTo>
                  <a:pt x="7911201" y="1129547"/>
                  <a:pt x="7909169" y="1130331"/>
                  <a:pt x="7907658" y="1130350"/>
                </a:cubicBezTo>
                <a:lnTo>
                  <a:pt x="7907434" y="1130103"/>
                </a:lnTo>
                <a:lnTo>
                  <a:pt x="7901508" y="1133245"/>
                </a:lnTo>
                <a:cubicBezTo>
                  <a:pt x="7891644" y="1139271"/>
                  <a:pt x="7882185" y="1145815"/>
                  <a:pt x="7873287" y="1152609"/>
                </a:cubicBezTo>
                <a:cubicBezTo>
                  <a:pt x="7864672" y="1141906"/>
                  <a:pt x="7845199" y="1159242"/>
                  <a:pt x="7834833" y="1153868"/>
                </a:cubicBezTo>
                <a:lnTo>
                  <a:pt x="7828661" y="1139994"/>
                </a:lnTo>
                <a:lnTo>
                  <a:pt x="7823966" y="1143178"/>
                </a:lnTo>
                <a:lnTo>
                  <a:pt x="7815078" y="1151776"/>
                </a:lnTo>
                <a:cubicBezTo>
                  <a:pt x="7813692" y="1152943"/>
                  <a:pt x="7812687" y="1153116"/>
                  <a:pt x="7812026" y="1151522"/>
                </a:cubicBezTo>
                <a:cubicBezTo>
                  <a:pt x="7806555" y="1153054"/>
                  <a:pt x="7788673" y="1159989"/>
                  <a:pt x="7782249" y="1160970"/>
                </a:cubicBezTo>
                <a:lnTo>
                  <a:pt x="7773476" y="1157414"/>
                </a:lnTo>
                <a:lnTo>
                  <a:pt x="7769600" y="1157365"/>
                </a:lnTo>
                <a:lnTo>
                  <a:pt x="7752631" y="1172815"/>
                </a:lnTo>
                <a:lnTo>
                  <a:pt x="7739392" y="1192062"/>
                </a:lnTo>
                <a:lnTo>
                  <a:pt x="7677677" y="1216394"/>
                </a:lnTo>
                <a:lnTo>
                  <a:pt x="7586920" y="1261888"/>
                </a:lnTo>
                <a:cubicBezTo>
                  <a:pt x="7556723" y="1298911"/>
                  <a:pt x="7489187" y="1284518"/>
                  <a:pt x="7486100" y="1292563"/>
                </a:cubicBezTo>
                <a:cubicBezTo>
                  <a:pt x="7454875" y="1308356"/>
                  <a:pt x="7453335" y="1326361"/>
                  <a:pt x="7411323" y="1340732"/>
                </a:cubicBezTo>
                <a:cubicBezTo>
                  <a:pt x="7372519" y="1390006"/>
                  <a:pt x="7288617" y="1403664"/>
                  <a:pt x="7240698" y="1438832"/>
                </a:cubicBezTo>
                <a:cubicBezTo>
                  <a:pt x="7206467" y="1417136"/>
                  <a:pt x="7227555" y="1441678"/>
                  <a:pt x="7197675" y="1447530"/>
                </a:cubicBezTo>
                <a:cubicBezTo>
                  <a:pt x="7211601" y="1474927"/>
                  <a:pt x="7159483" y="1444981"/>
                  <a:pt x="7164788" y="1480293"/>
                </a:cubicBezTo>
                <a:cubicBezTo>
                  <a:pt x="7159184" y="1480240"/>
                  <a:pt x="7153584" y="1479075"/>
                  <a:pt x="7147929" y="1477641"/>
                </a:cubicBezTo>
                <a:lnTo>
                  <a:pt x="7144965" y="1476908"/>
                </a:lnTo>
                <a:lnTo>
                  <a:pt x="7134299" y="1479969"/>
                </a:lnTo>
                <a:lnTo>
                  <a:pt x="7129809" y="1473339"/>
                </a:lnTo>
                <a:lnTo>
                  <a:pt x="7112688" y="1472575"/>
                </a:lnTo>
                <a:cubicBezTo>
                  <a:pt x="7106506" y="1473449"/>
                  <a:pt x="7100123" y="1475741"/>
                  <a:pt x="7093470" y="1480300"/>
                </a:cubicBezTo>
                <a:cubicBezTo>
                  <a:pt x="7079039" y="1501274"/>
                  <a:pt x="7048991" y="1495718"/>
                  <a:pt x="7025034" y="1506934"/>
                </a:cubicBezTo>
                <a:lnTo>
                  <a:pt x="7014783" y="1515868"/>
                </a:lnTo>
                <a:lnTo>
                  <a:pt x="6979706" y="1523511"/>
                </a:lnTo>
                <a:lnTo>
                  <a:pt x="6977890" y="1525793"/>
                </a:lnTo>
                <a:cubicBezTo>
                  <a:pt x="6971996" y="1527914"/>
                  <a:pt x="6959488" y="1529941"/>
                  <a:pt x="6944339" y="1536237"/>
                </a:cubicBezTo>
                <a:lnTo>
                  <a:pt x="6886996" y="1563569"/>
                </a:lnTo>
                <a:lnTo>
                  <a:pt x="6874510" y="1558469"/>
                </a:lnTo>
                <a:lnTo>
                  <a:pt x="6871943" y="1554651"/>
                </a:lnTo>
                <a:lnTo>
                  <a:pt x="6856174" y="1562024"/>
                </a:lnTo>
                <a:lnTo>
                  <a:pt x="6842321" y="1560554"/>
                </a:lnTo>
                <a:lnTo>
                  <a:pt x="6832713" y="1569357"/>
                </a:lnTo>
                <a:lnTo>
                  <a:pt x="6816351" y="1571495"/>
                </a:lnTo>
                <a:cubicBezTo>
                  <a:pt x="6810216" y="1571510"/>
                  <a:pt x="6803310" y="1571324"/>
                  <a:pt x="6795800" y="1572010"/>
                </a:cubicBezTo>
                <a:lnTo>
                  <a:pt x="6777546" y="1568661"/>
                </a:lnTo>
                <a:lnTo>
                  <a:pt x="6751528" y="1574143"/>
                </a:lnTo>
                <a:cubicBezTo>
                  <a:pt x="6731455" y="1578562"/>
                  <a:pt x="6712054" y="1582098"/>
                  <a:pt x="6691966" y="1582255"/>
                </a:cubicBezTo>
                <a:cubicBezTo>
                  <a:pt x="6677921" y="1590738"/>
                  <a:pt x="6663787" y="1595441"/>
                  <a:pt x="6646941" y="1588471"/>
                </a:cubicBezTo>
                <a:cubicBezTo>
                  <a:pt x="6605135" y="1597971"/>
                  <a:pt x="6598373" y="1612583"/>
                  <a:pt x="6568576" y="1606488"/>
                </a:cubicBezTo>
                <a:cubicBezTo>
                  <a:pt x="6562510" y="1614734"/>
                  <a:pt x="6558067" y="1619360"/>
                  <a:pt x="6554358" y="1621701"/>
                </a:cubicBezTo>
                <a:cubicBezTo>
                  <a:pt x="6543227" y="1628727"/>
                  <a:pt x="6538724" y="1615196"/>
                  <a:pt x="6516968" y="1617195"/>
                </a:cubicBezTo>
                <a:cubicBezTo>
                  <a:pt x="6493173" y="1617368"/>
                  <a:pt x="6528193" y="1598652"/>
                  <a:pt x="6506479" y="1602227"/>
                </a:cubicBezTo>
                <a:cubicBezTo>
                  <a:pt x="6486674" y="1613929"/>
                  <a:pt x="6478484" y="1593997"/>
                  <a:pt x="6458436" y="1607332"/>
                </a:cubicBezTo>
                <a:cubicBezTo>
                  <a:pt x="6471168" y="1620800"/>
                  <a:pt x="6410323" y="1615478"/>
                  <a:pt x="6414786" y="1628815"/>
                </a:cubicBezTo>
                <a:cubicBezTo>
                  <a:pt x="6385942" y="1615041"/>
                  <a:pt x="6386569" y="1640238"/>
                  <a:pt x="6357085" y="1640846"/>
                </a:cubicBezTo>
                <a:cubicBezTo>
                  <a:pt x="6341163" y="1636809"/>
                  <a:pt x="6331497" y="1637754"/>
                  <a:pt x="6322636" y="1648213"/>
                </a:cubicBezTo>
                <a:cubicBezTo>
                  <a:pt x="6248448" y="1627802"/>
                  <a:pt x="6286748" y="1654976"/>
                  <a:pt x="6226172" y="1654676"/>
                </a:cubicBezTo>
                <a:lnTo>
                  <a:pt x="6221217" y="1654506"/>
                </a:lnTo>
                <a:lnTo>
                  <a:pt x="6204956" y="1664280"/>
                </a:lnTo>
                <a:cubicBezTo>
                  <a:pt x="6204728" y="1665114"/>
                  <a:pt x="6204498" y="1665947"/>
                  <a:pt x="6204270" y="1666782"/>
                </a:cubicBezTo>
                <a:lnTo>
                  <a:pt x="6143810" y="1661963"/>
                </a:lnTo>
                <a:lnTo>
                  <a:pt x="6136560" y="1665728"/>
                </a:lnTo>
                <a:lnTo>
                  <a:pt x="6096155" y="1656951"/>
                </a:lnTo>
                <a:lnTo>
                  <a:pt x="6075812" y="1655422"/>
                </a:lnTo>
                <a:lnTo>
                  <a:pt x="6039495" y="1649680"/>
                </a:lnTo>
                <a:lnTo>
                  <a:pt x="6036523" y="1652121"/>
                </a:lnTo>
                <a:lnTo>
                  <a:pt x="6029328" y="1649904"/>
                </a:lnTo>
                <a:lnTo>
                  <a:pt x="6024075" y="1652779"/>
                </a:lnTo>
                <a:lnTo>
                  <a:pt x="6018085" y="1652030"/>
                </a:lnTo>
                <a:cubicBezTo>
                  <a:pt x="6006658" y="1653831"/>
                  <a:pt x="5968194" y="1662035"/>
                  <a:pt x="5955513" y="1663584"/>
                </a:cubicBezTo>
                <a:lnTo>
                  <a:pt x="5941996" y="1661326"/>
                </a:lnTo>
                <a:lnTo>
                  <a:pt x="5931789" y="1669915"/>
                </a:lnTo>
                <a:lnTo>
                  <a:pt x="5888686" y="1672175"/>
                </a:lnTo>
                <a:lnTo>
                  <a:pt x="5873794" y="1665454"/>
                </a:lnTo>
                <a:lnTo>
                  <a:pt x="5860022" y="1660635"/>
                </a:lnTo>
                <a:lnTo>
                  <a:pt x="5858237" y="1660649"/>
                </a:lnTo>
                <a:lnTo>
                  <a:pt x="5840319" y="1660798"/>
                </a:lnTo>
                <a:lnTo>
                  <a:pt x="5806984" y="1661075"/>
                </a:lnTo>
                <a:cubicBezTo>
                  <a:pt x="5785708" y="1661533"/>
                  <a:pt x="5764126" y="1662974"/>
                  <a:pt x="5742351" y="1667489"/>
                </a:cubicBezTo>
                <a:cubicBezTo>
                  <a:pt x="5659069" y="1645168"/>
                  <a:pt x="5615134" y="1706361"/>
                  <a:pt x="5521171" y="1671626"/>
                </a:cubicBezTo>
                <a:cubicBezTo>
                  <a:pt x="5491803" y="1671296"/>
                  <a:pt x="5498089" y="1662666"/>
                  <a:pt x="5457384" y="1683952"/>
                </a:cubicBezTo>
                <a:cubicBezTo>
                  <a:pt x="5356959" y="1699287"/>
                  <a:pt x="5078905" y="1774579"/>
                  <a:pt x="4950070" y="1748401"/>
                </a:cubicBezTo>
                <a:cubicBezTo>
                  <a:pt x="4918276" y="1752255"/>
                  <a:pt x="4891043" y="1756936"/>
                  <a:pt x="4872172" y="1757222"/>
                </a:cubicBezTo>
                <a:lnTo>
                  <a:pt x="4809524" y="1761033"/>
                </a:lnTo>
                <a:cubicBezTo>
                  <a:pt x="4791324" y="1772975"/>
                  <a:pt x="4777258" y="1754591"/>
                  <a:pt x="4759058" y="1766533"/>
                </a:cubicBezTo>
                <a:cubicBezTo>
                  <a:pt x="4747481" y="1770744"/>
                  <a:pt x="4734604" y="1772921"/>
                  <a:pt x="4719749" y="1771811"/>
                </a:cubicBezTo>
                <a:cubicBezTo>
                  <a:pt x="4671168" y="1780243"/>
                  <a:pt x="4634134" y="1775931"/>
                  <a:pt x="4568686" y="1786141"/>
                </a:cubicBezTo>
                <a:cubicBezTo>
                  <a:pt x="4544667" y="1777910"/>
                  <a:pt x="4432547" y="1778168"/>
                  <a:pt x="4418751" y="1796932"/>
                </a:cubicBezTo>
                <a:cubicBezTo>
                  <a:pt x="4403360" y="1801488"/>
                  <a:pt x="4385278" y="1795746"/>
                  <a:pt x="4378377" y="1815528"/>
                </a:cubicBezTo>
                <a:cubicBezTo>
                  <a:pt x="4366870" y="1839461"/>
                  <a:pt x="4337372" y="1814003"/>
                  <a:pt x="4320575" y="1832722"/>
                </a:cubicBezTo>
                <a:cubicBezTo>
                  <a:pt x="4277898" y="1857053"/>
                  <a:pt x="4243945" y="1846759"/>
                  <a:pt x="4211935" y="1860177"/>
                </a:cubicBezTo>
                <a:cubicBezTo>
                  <a:pt x="4181519" y="1859584"/>
                  <a:pt x="4171342" y="1859762"/>
                  <a:pt x="4101228" y="1868717"/>
                </a:cubicBezTo>
                <a:cubicBezTo>
                  <a:pt x="4080159" y="1876188"/>
                  <a:pt x="4039427" y="1877381"/>
                  <a:pt x="3973223" y="1881015"/>
                </a:cubicBezTo>
                <a:cubicBezTo>
                  <a:pt x="3971330" y="1884974"/>
                  <a:pt x="3952843" y="1879225"/>
                  <a:pt x="3900992" y="1880603"/>
                </a:cubicBezTo>
                <a:cubicBezTo>
                  <a:pt x="3849141" y="1881981"/>
                  <a:pt x="3740060" y="1895686"/>
                  <a:pt x="3662119" y="1889285"/>
                </a:cubicBezTo>
                <a:cubicBezTo>
                  <a:pt x="3565155" y="1881322"/>
                  <a:pt x="3613412" y="1915150"/>
                  <a:pt x="3496919" y="1873180"/>
                </a:cubicBezTo>
                <a:cubicBezTo>
                  <a:pt x="3488062" y="1895719"/>
                  <a:pt x="3474293" y="1876288"/>
                  <a:pt x="3449433" y="1889681"/>
                </a:cubicBezTo>
                <a:cubicBezTo>
                  <a:pt x="3406553" y="1891629"/>
                  <a:pt x="3413217" y="1897797"/>
                  <a:pt x="3369766" y="1916653"/>
                </a:cubicBezTo>
                <a:cubicBezTo>
                  <a:pt x="3338805" y="1929531"/>
                  <a:pt x="3289487" y="1928617"/>
                  <a:pt x="3269672" y="1938036"/>
                </a:cubicBezTo>
                <a:lnTo>
                  <a:pt x="3224897" y="1943733"/>
                </a:lnTo>
                <a:cubicBezTo>
                  <a:pt x="3188693" y="1949271"/>
                  <a:pt x="3178540" y="1909145"/>
                  <a:pt x="3161463" y="1946591"/>
                </a:cubicBezTo>
                <a:lnTo>
                  <a:pt x="3112044" y="1935614"/>
                </a:lnTo>
                <a:lnTo>
                  <a:pt x="3069716" y="1930463"/>
                </a:lnTo>
                <a:cubicBezTo>
                  <a:pt x="3049937" y="1924285"/>
                  <a:pt x="3047816" y="1925644"/>
                  <a:pt x="3005773" y="1915878"/>
                </a:cubicBezTo>
                <a:cubicBezTo>
                  <a:pt x="2978838" y="1921092"/>
                  <a:pt x="2967972" y="1927319"/>
                  <a:pt x="2897201" y="1926772"/>
                </a:cubicBezTo>
                <a:lnTo>
                  <a:pt x="2783891" y="1931749"/>
                </a:lnTo>
                <a:cubicBezTo>
                  <a:pt x="2753098" y="1932794"/>
                  <a:pt x="2731621" y="1915151"/>
                  <a:pt x="2712447" y="1933044"/>
                </a:cubicBezTo>
                <a:cubicBezTo>
                  <a:pt x="2621923" y="1990472"/>
                  <a:pt x="2637976" y="1949546"/>
                  <a:pt x="2560151" y="1963609"/>
                </a:cubicBezTo>
                <a:cubicBezTo>
                  <a:pt x="2472084" y="1973456"/>
                  <a:pt x="2423631" y="1962133"/>
                  <a:pt x="2367221" y="1971884"/>
                </a:cubicBezTo>
                <a:cubicBezTo>
                  <a:pt x="2355331" y="1950582"/>
                  <a:pt x="2295649" y="1950006"/>
                  <a:pt x="2272130" y="1961162"/>
                </a:cubicBezTo>
                <a:cubicBezTo>
                  <a:pt x="2229336" y="1964326"/>
                  <a:pt x="2232627" y="1943953"/>
                  <a:pt x="2189404" y="1978172"/>
                </a:cubicBezTo>
                <a:cubicBezTo>
                  <a:pt x="2153824" y="1968017"/>
                  <a:pt x="2114605" y="1969166"/>
                  <a:pt x="2077704" y="1965002"/>
                </a:cubicBezTo>
                <a:cubicBezTo>
                  <a:pt x="2053064" y="1962036"/>
                  <a:pt x="2051584" y="1971011"/>
                  <a:pt x="2033299" y="1969042"/>
                </a:cubicBezTo>
                <a:cubicBezTo>
                  <a:pt x="2015014" y="1967073"/>
                  <a:pt x="1998956" y="1958903"/>
                  <a:pt x="1967996" y="1953187"/>
                </a:cubicBezTo>
                <a:cubicBezTo>
                  <a:pt x="1924117" y="1970917"/>
                  <a:pt x="1915668" y="1940297"/>
                  <a:pt x="1855805" y="1926082"/>
                </a:cubicBezTo>
                <a:cubicBezTo>
                  <a:pt x="1830663" y="1943732"/>
                  <a:pt x="1810564" y="1935694"/>
                  <a:pt x="1790957" y="1919460"/>
                </a:cubicBezTo>
                <a:cubicBezTo>
                  <a:pt x="1732588" y="1924884"/>
                  <a:pt x="1679506" y="1900619"/>
                  <a:pt x="1613978" y="1891581"/>
                </a:cubicBezTo>
                <a:cubicBezTo>
                  <a:pt x="1542961" y="1912227"/>
                  <a:pt x="1506863" y="1865666"/>
                  <a:pt x="1436831" y="1856201"/>
                </a:cubicBezTo>
                <a:cubicBezTo>
                  <a:pt x="1409149" y="1862955"/>
                  <a:pt x="1416370" y="1829853"/>
                  <a:pt x="1357365" y="1832140"/>
                </a:cubicBezTo>
                <a:cubicBezTo>
                  <a:pt x="1285880" y="1811785"/>
                  <a:pt x="1273193" y="1786872"/>
                  <a:pt x="1232341" y="1785942"/>
                </a:cubicBezTo>
                <a:cubicBezTo>
                  <a:pt x="1223903" y="1792798"/>
                  <a:pt x="1160576" y="1793911"/>
                  <a:pt x="1162595" y="1784330"/>
                </a:cubicBezTo>
                <a:cubicBezTo>
                  <a:pt x="1153167" y="1787110"/>
                  <a:pt x="1122206" y="1805077"/>
                  <a:pt x="1120257" y="1789615"/>
                </a:cubicBezTo>
                <a:cubicBezTo>
                  <a:pt x="1073149" y="1786750"/>
                  <a:pt x="1034361" y="1768718"/>
                  <a:pt x="991903" y="1786741"/>
                </a:cubicBezTo>
                <a:cubicBezTo>
                  <a:pt x="966383" y="1781126"/>
                  <a:pt x="949501" y="1800915"/>
                  <a:pt x="883960" y="1809389"/>
                </a:cubicBezTo>
                <a:cubicBezTo>
                  <a:pt x="836064" y="1808194"/>
                  <a:pt x="826980" y="1826610"/>
                  <a:pt x="766531" y="1805053"/>
                </a:cubicBezTo>
                <a:cubicBezTo>
                  <a:pt x="732778" y="1801141"/>
                  <a:pt x="694055" y="1787044"/>
                  <a:pt x="669779" y="1800537"/>
                </a:cubicBezTo>
                <a:cubicBezTo>
                  <a:pt x="645252" y="1794709"/>
                  <a:pt x="563495" y="1813232"/>
                  <a:pt x="523898" y="1811085"/>
                </a:cubicBezTo>
                <a:cubicBezTo>
                  <a:pt x="457555" y="1798530"/>
                  <a:pt x="395227" y="1824052"/>
                  <a:pt x="360251" y="1830735"/>
                </a:cubicBezTo>
                <a:cubicBezTo>
                  <a:pt x="313564" y="1825583"/>
                  <a:pt x="298281" y="1811622"/>
                  <a:pt x="255207" y="1818275"/>
                </a:cubicBezTo>
                <a:cubicBezTo>
                  <a:pt x="206572" y="1839769"/>
                  <a:pt x="160277" y="1836800"/>
                  <a:pt x="101803" y="1870647"/>
                </a:cubicBezTo>
                <a:cubicBezTo>
                  <a:pt x="85849" y="1910002"/>
                  <a:pt x="27997" y="1845258"/>
                  <a:pt x="25397" y="1888443"/>
                </a:cubicBezTo>
                <a:cubicBezTo>
                  <a:pt x="19096" y="1881154"/>
                  <a:pt x="11260" y="1878398"/>
                  <a:pt x="2370" y="1878311"/>
                </a:cubicBezTo>
                <a:lnTo>
                  <a:pt x="0" y="1878785"/>
                </a:lnTo>
                <a:lnTo>
                  <a:pt x="0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172" name="Picture 4" descr="הבלוג של אמהות פועלות לשינוי: ביודנסה הגיעה לאבן יהודה!">
            <a:extLst>
              <a:ext uri="{FF2B5EF4-FFF2-40B4-BE49-F238E27FC236}">
                <a16:creationId xmlns:a16="http://schemas.microsoft.com/office/drawing/2014/main" id="{B0CD0E8B-0199-54A9-2355-86D96E874E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13451" y="1"/>
            <a:ext cx="5490951" cy="1743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97" name="Freeform: Shape 7196">
            <a:extLst>
              <a:ext uri="{FF2B5EF4-FFF2-40B4-BE49-F238E27FC236}">
                <a16:creationId xmlns:a16="http://schemas.microsoft.com/office/drawing/2014/main" id="{9A0D773F-7A7D-4DBB-9DEA-86BB8B8F4B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381624" y="6209414"/>
            <a:ext cx="6810375" cy="648586"/>
          </a:xfrm>
          <a:custGeom>
            <a:avLst/>
            <a:gdLst>
              <a:gd name="connsiteX0" fmla="*/ 0 w 10753706"/>
              <a:gd name="connsiteY0" fmla="*/ 0 h 1027260"/>
              <a:gd name="connsiteX1" fmla="*/ 10753706 w 10753706"/>
              <a:gd name="connsiteY1" fmla="*/ 0 h 1027260"/>
              <a:gd name="connsiteX2" fmla="*/ 10748809 w 10753706"/>
              <a:gd name="connsiteY2" fmla="*/ 2522 h 1027260"/>
              <a:gd name="connsiteX3" fmla="*/ 10725330 w 10753706"/>
              <a:gd name="connsiteY3" fmla="*/ 11977 h 1027260"/>
              <a:gd name="connsiteX4" fmla="*/ 10615423 w 10753706"/>
              <a:gd name="connsiteY4" fmla="*/ 52967 h 1027260"/>
              <a:gd name="connsiteX5" fmla="*/ 10533936 w 10753706"/>
              <a:gd name="connsiteY5" fmla="*/ 53095 h 1027260"/>
              <a:gd name="connsiteX6" fmla="*/ 10466876 w 10753706"/>
              <a:gd name="connsiteY6" fmla="*/ 45180 h 1027260"/>
              <a:gd name="connsiteX7" fmla="*/ 10355090 w 10753706"/>
              <a:gd name="connsiteY7" fmla="*/ 89741 h 1027260"/>
              <a:gd name="connsiteX8" fmla="*/ 10087145 w 10753706"/>
              <a:gd name="connsiteY8" fmla="*/ 66115 h 1027260"/>
              <a:gd name="connsiteX9" fmla="*/ 10015902 w 10753706"/>
              <a:gd name="connsiteY9" fmla="*/ 76178 h 1027260"/>
              <a:gd name="connsiteX10" fmla="*/ 9806005 w 10753706"/>
              <a:gd name="connsiteY10" fmla="*/ 102435 h 1027260"/>
              <a:gd name="connsiteX11" fmla="*/ 9602583 w 10753706"/>
              <a:gd name="connsiteY11" fmla="*/ 179170 h 1027260"/>
              <a:gd name="connsiteX12" fmla="*/ 9469719 w 10753706"/>
              <a:gd name="connsiteY12" fmla="*/ 174721 h 1027260"/>
              <a:gd name="connsiteX13" fmla="*/ 9408692 w 10753706"/>
              <a:gd name="connsiteY13" fmla="*/ 189513 h 1027260"/>
              <a:gd name="connsiteX14" fmla="*/ 9364151 w 10753706"/>
              <a:gd name="connsiteY14" fmla="*/ 194072 h 1027260"/>
              <a:gd name="connsiteX15" fmla="*/ 9337751 w 10753706"/>
              <a:gd name="connsiteY15" fmla="*/ 197579 h 1027260"/>
              <a:gd name="connsiteX16" fmla="*/ 9297166 w 10753706"/>
              <a:gd name="connsiteY16" fmla="*/ 216558 h 1027260"/>
              <a:gd name="connsiteX17" fmla="*/ 9123859 w 10753706"/>
              <a:gd name="connsiteY17" fmla="*/ 237356 h 1027260"/>
              <a:gd name="connsiteX18" fmla="*/ 8950741 w 10753706"/>
              <a:gd name="connsiteY18" fmla="*/ 238020 h 1027260"/>
              <a:gd name="connsiteX19" fmla="*/ 8718236 w 10753706"/>
              <a:gd name="connsiteY19" fmla="*/ 303148 h 1027260"/>
              <a:gd name="connsiteX20" fmla="*/ 8694011 w 10753706"/>
              <a:gd name="connsiteY20" fmla="*/ 308812 h 1027260"/>
              <a:gd name="connsiteX21" fmla="*/ 8611976 w 10753706"/>
              <a:gd name="connsiteY21" fmla="*/ 324819 h 1027260"/>
              <a:gd name="connsiteX22" fmla="*/ 8562074 w 10753706"/>
              <a:gd name="connsiteY22" fmla="*/ 337971 h 1027260"/>
              <a:gd name="connsiteX23" fmla="*/ 8501724 w 10753706"/>
              <a:gd name="connsiteY23" fmla="*/ 360865 h 1027260"/>
              <a:gd name="connsiteX24" fmla="*/ 8504489 w 10753706"/>
              <a:gd name="connsiteY24" fmla="*/ 364790 h 1027260"/>
              <a:gd name="connsiteX25" fmla="*/ 8492774 w 10753706"/>
              <a:gd name="connsiteY25" fmla="*/ 366181 h 1027260"/>
              <a:gd name="connsiteX26" fmla="*/ 8466405 w 10753706"/>
              <a:gd name="connsiteY26" fmla="*/ 368724 h 1027260"/>
              <a:gd name="connsiteX27" fmla="*/ 8427069 w 10753706"/>
              <a:gd name="connsiteY27" fmla="*/ 387211 h 1027260"/>
              <a:gd name="connsiteX28" fmla="*/ 8387766 w 10753706"/>
              <a:gd name="connsiteY28" fmla="*/ 377161 h 1027260"/>
              <a:gd name="connsiteX29" fmla="*/ 8315874 w 10753706"/>
              <a:gd name="connsiteY29" fmla="*/ 395527 h 1027260"/>
              <a:gd name="connsiteX30" fmla="*/ 8274474 w 10753706"/>
              <a:gd name="connsiteY30" fmla="*/ 405112 h 1027260"/>
              <a:gd name="connsiteX31" fmla="*/ 8234664 w 10753706"/>
              <a:gd name="connsiteY31" fmla="*/ 410219 h 1027260"/>
              <a:gd name="connsiteX32" fmla="*/ 8211268 w 10753706"/>
              <a:gd name="connsiteY32" fmla="*/ 416791 h 1027260"/>
              <a:gd name="connsiteX33" fmla="*/ 8188615 w 10753706"/>
              <a:gd name="connsiteY33" fmla="*/ 421755 h 1027260"/>
              <a:gd name="connsiteX34" fmla="*/ 8179981 w 10753706"/>
              <a:gd name="connsiteY34" fmla="*/ 420402 h 1027260"/>
              <a:gd name="connsiteX35" fmla="*/ 8179307 w 10753706"/>
              <a:gd name="connsiteY35" fmla="*/ 422516 h 1027260"/>
              <a:gd name="connsiteX36" fmla="*/ 8147929 w 10753706"/>
              <a:gd name="connsiteY36" fmla="*/ 450302 h 1027260"/>
              <a:gd name="connsiteX37" fmla="*/ 8089136 w 10753706"/>
              <a:gd name="connsiteY37" fmla="*/ 465283 h 1027260"/>
              <a:gd name="connsiteX38" fmla="*/ 8049973 w 10753706"/>
              <a:gd name="connsiteY38" fmla="*/ 454121 h 1027260"/>
              <a:gd name="connsiteX39" fmla="*/ 7965913 w 10753706"/>
              <a:gd name="connsiteY39" fmla="*/ 464415 h 1027260"/>
              <a:gd name="connsiteX40" fmla="*/ 7945093 w 10753706"/>
              <a:gd name="connsiteY40" fmla="*/ 464798 h 1027260"/>
              <a:gd name="connsiteX41" fmla="*/ 7935335 w 10753706"/>
              <a:gd name="connsiteY41" fmla="*/ 462442 h 1027260"/>
              <a:gd name="connsiteX42" fmla="*/ 7904779 w 10753706"/>
              <a:gd name="connsiteY42" fmla="*/ 471429 h 1027260"/>
              <a:gd name="connsiteX43" fmla="*/ 7855604 w 10753706"/>
              <a:gd name="connsiteY43" fmla="*/ 480199 h 1027260"/>
              <a:gd name="connsiteX44" fmla="*/ 7832630 w 10753706"/>
              <a:gd name="connsiteY44" fmla="*/ 485371 h 1027260"/>
              <a:gd name="connsiteX45" fmla="*/ 7812438 w 10753706"/>
              <a:gd name="connsiteY45" fmla="*/ 485391 h 1027260"/>
              <a:gd name="connsiteX46" fmla="*/ 7701399 w 10753706"/>
              <a:gd name="connsiteY46" fmla="*/ 495197 h 1027260"/>
              <a:gd name="connsiteX47" fmla="*/ 7674778 w 10753706"/>
              <a:gd name="connsiteY47" fmla="*/ 494723 h 1027260"/>
              <a:gd name="connsiteX48" fmla="*/ 7660445 w 10753706"/>
              <a:gd name="connsiteY48" fmla="*/ 490194 h 1027260"/>
              <a:gd name="connsiteX49" fmla="*/ 7651781 w 10753706"/>
              <a:gd name="connsiteY49" fmla="*/ 493084 h 1027260"/>
              <a:gd name="connsiteX50" fmla="*/ 7584807 w 10753706"/>
              <a:gd name="connsiteY50" fmla="*/ 499490 h 1027260"/>
              <a:gd name="connsiteX51" fmla="*/ 7541324 w 10753706"/>
              <a:gd name="connsiteY51" fmla="*/ 504184 h 1027260"/>
              <a:gd name="connsiteX52" fmla="*/ 7541756 w 10753706"/>
              <a:gd name="connsiteY52" fmla="*/ 512184 h 1027260"/>
              <a:gd name="connsiteX53" fmla="*/ 7503906 w 10753706"/>
              <a:gd name="connsiteY53" fmla="*/ 518551 h 1027260"/>
              <a:gd name="connsiteX54" fmla="*/ 7460411 w 10753706"/>
              <a:gd name="connsiteY54" fmla="*/ 517415 h 1027260"/>
              <a:gd name="connsiteX55" fmla="*/ 7460116 w 10753706"/>
              <a:gd name="connsiteY55" fmla="*/ 517548 h 1027260"/>
              <a:gd name="connsiteX56" fmla="*/ 7297810 w 10753706"/>
              <a:gd name="connsiteY56" fmla="*/ 563947 h 1027260"/>
              <a:gd name="connsiteX57" fmla="*/ 6946388 w 10753706"/>
              <a:gd name="connsiteY57" fmla="*/ 665244 h 1027260"/>
              <a:gd name="connsiteX58" fmla="*/ 6741704 w 10753706"/>
              <a:gd name="connsiteY58" fmla="*/ 679365 h 1027260"/>
              <a:gd name="connsiteX59" fmla="*/ 6624680 w 10753706"/>
              <a:gd name="connsiteY59" fmla="*/ 677674 h 1027260"/>
              <a:gd name="connsiteX60" fmla="*/ 6605700 w 10753706"/>
              <a:gd name="connsiteY60" fmla="*/ 683566 h 1027260"/>
              <a:gd name="connsiteX61" fmla="*/ 6576922 w 10753706"/>
              <a:gd name="connsiteY61" fmla="*/ 683030 h 1027260"/>
              <a:gd name="connsiteX62" fmla="*/ 6405123 w 10753706"/>
              <a:gd name="connsiteY62" fmla="*/ 721946 h 1027260"/>
              <a:gd name="connsiteX63" fmla="*/ 6368938 w 10753706"/>
              <a:gd name="connsiteY63" fmla="*/ 717341 h 1027260"/>
              <a:gd name="connsiteX64" fmla="*/ 6295102 w 10753706"/>
              <a:gd name="connsiteY64" fmla="*/ 729508 h 1027260"/>
              <a:gd name="connsiteX65" fmla="*/ 6202084 w 10753706"/>
              <a:gd name="connsiteY65" fmla="*/ 767091 h 1027260"/>
              <a:gd name="connsiteX66" fmla="*/ 6067157 w 10753706"/>
              <a:gd name="connsiteY66" fmla="*/ 790339 h 1027260"/>
              <a:gd name="connsiteX67" fmla="*/ 6061443 w 10753706"/>
              <a:gd name="connsiteY67" fmla="*/ 796151 h 1027260"/>
              <a:gd name="connsiteX68" fmla="*/ 6051406 w 10753706"/>
              <a:gd name="connsiteY68" fmla="*/ 800684 h 1027260"/>
              <a:gd name="connsiteX69" fmla="*/ 6049097 w 10753706"/>
              <a:gd name="connsiteY69" fmla="*/ 800636 h 1027260"/>
              <a:gd name="connsiteX70" fmla="*/ 6034222 w 10753706"/>
              <a:gd name="connsiteY70" fmla="*/ 804110 h 1027260"/>
              <a:gd name="connsiteX71" fmla="*/ 6033121 w 10753706"/>
              <a:gd name="connsiteY71" fmla="*/ 806078 h 1027260"/>
              <a:gd name="connsiteX72" fmla="*/ 6023593 w 10753706"/>
              <a:gd name="connsiteY72" fmla="*/ 808842 h 1027260"/>
              <a:gd name="connsiteX73" fmla="*/ 6006639 w 10753706"/>
              <a:gd name="connsiteY73" fmla="*/ 815304 h 1027260"/>
              <a:gd name="connsiteX74" fmla="*/ 6001762 w 10753706"/>
              <a:gd name="connsiteY74" fmla="*/ 815557 h 1027260"/>
              <a:gd name="connsiteX75" fmla="*/ 5973534 w 10753706"/>
              <a:gd name="connsiteY75" fmla="*/ 823815 h 1027260"/>
              <a:gd name="connsiteX76" fmla="*/ 5972336 w 10753706"/>
              <a:gd name="connsiteY76" fmla="*/ 823476 h 1027260"/>
              <a:gd name="connsiteX77" fmla="*/ 5960841 w 10753706"/>
              <a:gd name="connsiteY77" fmla="*/ 823819 h 1027260"/>
              <a:gd name="connsiteX78" fmla="*/ 5940719 w 10753706"/>
              <a:gd name="connsiteY78" fmla="*/ 825514 h 1027260"/>
              <a:gd name="connsiteX79" fmla="*/ 5884298 w 10753706"/>
              <a:gd name="connsiteY79" fmla="*/ 823806 h 1027260"/>
              <a:gd name="connsiteX80" fmla="*/ 5854779 w 10753706"/>
              <a:gd name="connsiteY80" fmla="*/ 832365 h 1027260"/>
              <a:gd name="connsiteX81" fmla="*/ 5848382 w 10753706"/>
              <a:gd name="connsiteY81" fmla="*/ 833844 h 1027260"/>
              <a:gd name="connsiteX82" fmla="*/ 5848066 w 10753706"/>
              <a:gd name="connsiteY82" fmla="*/ 833772 h 1027260"/>
              <a:gd name="connsiteX83" fmla="*/ 5840944 w 10753706"/>
              <a:gd name="connsiteY83" fmla="*/ 835132 h 1027260"/>
              <a:gd name="connsiteX84" fmla="*/ 5836719 w 10753706"/>
              <a:gd name="connsiteY84" fmla="*/ 836539 h 1027260"/>
              <a:gd name="connsiteX85" fmla="*/ 5824311 w 10753706"/>
              <a:gd name="connsiteY85" fmla="*/ 839408 h 1027260"/>
              <a:gd name="connsiteX86" fmla="*/ 5818788 w 10753706"/>
              <a:gd name="connsiteY86" fmla="*/ 839727 h 1027260"/>
              <a:gd name="connsiteX87" fmla="*/ 5763953 w 10753706"/>
              <a:gd name="connsiteY87" fmla="*/ 834282 h 1027260"/>
              <a:gd name="connsiteX88" fmla="*/ 5667748 w 10753706"/>
              <a:gd name="connsiteY88" fmla="*/ 840211 h 1027260"/>
              <a:gd name="connsiteX89" fmla="*/ 5573108 w 10753706"/>
              <a:gd name="connsiteY89" fmla="*/ 847611 h 1027260"/>
              <a:gd name="connsiteX90" fmla="*/ 5539137 w 10753706"/>
              <a:gd name="connsiteY90" fmla="*/ 851033 h 1027260"/>
              <a:gd name="connsiteX91" fmla="*/ 5510651 w 10753706"/>
              <a:gd name="connsiteY91" fmla="*/ 844215 h 1027260"/>
              <a:gd name="connsiteX92" fmla="*/ 5457331 w 10753706"/>
              <a:gd name="connsiteY92" fmla="*/ 839159 h 1027260"/>
              <a:gd name="connsiteX93" fmla="*/ 5410613 w 10753706"/>
              <a:gd name="connsiteY93" fmla="*/ 834358 h 1027260"/>
              <a:gd name="connsiteX94" fmla="*/ 5370040 w 10753706"/>
              <a:gd name="connsiteY94" fmla="*/ 862127 h 1027260"/>
              <a:gd name="connsiteX95" fmla="*/ 5318778 w 10753706"/>
              <a:gd name="connsiteY95" fmla="*/ 855310 h 1027260"/>
              <a:gd name="connsiteX96" fmla="*/ 5298645 w 10753706"/>
              <a:gd name="connsiteY96" fmla="*/ 855171 h 1027260"/>
              <a:gd name="connsiteX97" fmla="*/ 5253828 w 10753706"/>
              <a:gd name="connsiteY97" fmla="*/ 859670 h 1027260"/>
              <a:gd name="connsiteX98" fmla="*/ 5216955 w 10753706"/>
              <a:gd name="connsiteY98" fmla="*/ 866245 h 1027260"/>
              <a:gd name="connsiteX99" fmla="*/ 5214344 w 10753706"/>
              <a:gd name="connsiteY99" fmla="*/ 868102 h 1027260"/>
              <a:gd name="connsiteX100" fmla="*/ 5195561 w 10753706"/>
              <a:gd name="connsiteY100" fmla="*/ 869949 h 1027260"/>
              <a:gd name="connsiteX101" fmla="*/ 5182555 w 10753706"/>
              <a:gd name="connsiteY101" fmla="*/ 873542 h 1027260"/>
              <a:gd name="connsiteX102" fmla="*/ 5172552 w 10753706"/>
              <a:gd name="connsiteY102" fmla="*/ 878801 h 1027260"/>
              <a:gd name="connsiteX103" fmla="*/ 5027993 w 10753706"/>
              <a:gd name="connsiteY103" fmla="*/ 889666 h 1027260"/>
              <a:gd name="connsiteX104" fmla="*/ 4939844 w 10753706"/>
              <a:gd name="connsiteY104" fmla="*/ 934802 h 1027260"/>
              <a:gd name="connsiteX105" fmla="*/ 4792576 w 10753706"/>
              <a:gd name="connsiteY105" fmla="*/ 934820 h 1027260"/>
              <a:gd name="connsiteX106" fmla="*/ 4602423 w 10753706"/>
              <a:gd name="connsiteY106" fmla="*/ 958063 h 1027260"/>
              <a:gd name="connsiteX107" fmla="*/ 4290656 w 10753706"/>
              <a:gd name="connsiteY107" fmla="*/ 969152 h 1027260"/>
              <a:gd name="connsiteX108" fmla="*/ 3952334 w 10753706"/>
              <a:gd name="connsiteY108" fmla="*/ 954043 h 1027260"/>
              <a:gd name="connsiteX109" fmla="*/ 3858560 w 10753706"/>
              <a:gd name="connsiteY109" fmla="*/ 948781 h 1027260"/>
              <a:gd name="connsiteX110" fmla="*/ 3846597 w 10753706"/>
              <a:gd name="connsiteY110" fmla="*/ 948382 h 1027260"/>
              <a:gd name="connsiteX111" fmla="*/ 3736044 w 10753706"/>
              <a:gd name="connsiteY111" fmla="*/ 947759 h 1027260"/>
              <a:gd name="connsiteX112" fmla="*/ 3713136 w 10753706"/>
              <a:gd name="connsiteY112" fmla="*/ 946963 h 1027260"/>
              <a:gd name="connsiteX113" fmla="*/ 3695939 w 10753706"/>
              <a:gd name="connsiteY113" fmla="*/ 943639 h 1027260"/>
              <a:gd name="connsiteX114" fmla="*/ 3694125 w 10753706"/>
              <a:gd name="connsiteY114" fmla="*/ 940567 h 1027260"/>
              <a:gd name="connsiteX115" fmla="*/ 3681925 w 10753706"/>
              <a:gd name="connsiteY115" fmla="*/ 939706 h 1027260"/>
              <a:gd name="connsiteX116" fmla="*/ 3679204 w 10753706"/>
              <a:gd name="connsiteY116" fmla="*/ 938926 h 1027260"/>
              <a:gd name="connsiteX117" fmla="*/ 3615656 w 10753706"/>
              <a:gd name="connsiteY117" fmla="*/ 940320 h 1027260"/>
              <a:gd name="connsiteX118" fmla="*/ 3567983 w 10753706"/>
              <a:gd name="connsiteY118" fmla="*/ 935596 h 1027260"/>
              <a:gd name="connsiteX119" fmla="*/ 3422423 w 10753706"/>
              <a:gd name="connsiteY119" fmla="*/ 932129 h 1027260"/>
              <a:gd name="connsiteX120" fmla="*/ 3310925 w 10753706"/>
              <a:gd name="connsiteY120" fmla="*/ 911072 h 1027260"/>
              <a:gd name="connsiteX121" fmla="*/ 3139421 w 10753706"/>
              <a:gd name="connsiteY121" fmla="*/ 934151 h 1027260"/>
              <a:gd name="connsiteX122" fmla="*/ 2996922 w 10753706"/>
              <a:gd name="connsiteY122" fmla="*/ 927537 h 1027260"/>
              <a:gd name="connsiteX123" fmla="*/ 2982785 w 10753706"/>
              <a:gd name="connsiteY123" fmla="*/ 931453 h 1027260"/>
              <a:gd name="connsiteX124" fmla="*/ 2967478 w 10753706"/>
              <a:gd name="connsiteY124" fmla="*/ 933397 h 1027260"/>
              <a:gd name="connsiteX125" fmla="*/ 2948552 w 10753706"/>
              <a:gd name="connsiteY125" fmla="*/ 932961 h 1027260"/>
              <a:gd name="connsiteX126" fmla="*/ 2944404 w 10753706"/>
              <a:gd name="connsiteY126" fmla="*/ 934452 h 1027260"/>
              <a:gd name="connsiteX127" fmla="*/ 2908608 w 10753706"/>
              <a:gd name="connsiteY127" fmla="*/ 937205 h 1027260"/>
              <a:gd name="connsiteX128" fmla="*/ 2904443 w 10753706"/>
              <a:gd name="connsiteY128" fmla="*/ 936455 h 1027260"/>
              <a:gd name="connsiteX129" fmla="*/ 2868935 w 10753706"/>
              <a:gd name="connsiteY129" fmla="*/ 938022 h 1027260"/>
              <a:gd name="connsiteX130" fmla="*/ 2868586 w 10753706"/>
              <a:gd name="connsiteY130" fmla="*/ 937487 h 1027260"/>
              <a:gd name="connsiteX131" fmla="*/ 2859191 w 10753706"/>
              <a:gd name="connsiteY131" fmla="*/ 935503 h 1027260"/>
              <a:gd name="connsiteX132" fmla="*/ 2840915 w 10753706"/>
              <a:gd name="connsiteY132" fmla="*/ 932977 h 1027260"/>
              <a:gd name="connsiteX133" fmla="*/ 2763509 w 10753706"/>
              <a:gd name="connsiteY133" fmla="*/ 921850 h 1027260"/>
              <a:gd name="connsiteX134" fmla="*/ 2756121 w 10753706"/>
              <a:gd name="connsiteY134" fmla="*/ 921864 h 1027260"/>
              <a:gd name="connsiteX135" fmla="*/ 2755998 w 10753706"/>
              <a:gd name="connsiteY135" fmla="*/ 921739 h 1027260"/>
              <a:gd name="connsiteX136" fmla="*/ 2748255 w 10753706"/>
              <a:gd name="connsiteY136" fmla="*/ 921505 h 1027260"/>
              <a:gd name="connsiteX137" fmla="*/ 2694601 w 10753706"/>
              <a:gd name="connsiteY137" fmla="*/ 915575 h 1027260"/>
              <a:gd name="connsiteX138" fmla="*/ 2635357 w 10753706"/>
              <a:gd name="connsiteY138" fmla="*/ 910976 h 1027260"/>
              <a:gd name="connsiteX139" fmla="*/ 2601047 w 10753706"/>
              <a:gd name="connsiteY139" fmla="*/ 910263 h 1027260"/>
              <a:gd name="connsiteX140" fmla="*/ 2507482 w 10753706"/>
              <a:gd name="connsiteY140" fmla="*/ 906211 h 1027260"/>
              <a:gd name="connsiteX141" fmla="*/ 2413884 w 10753706"/>
              <a:gd name="connsiteY141" fmla="*/ 900545 h 1027260"/>
              <a:gd name="connsiteX142" fmla="*/ 2368912 w 10753706"/>
              <a:gd name="connsiteY142" fmla="*/ 888755 h 1027260"/>
              <a:gd name="connsiteX143" fmla="*/ 2349490 w 10753706"/>
              <a:gd name="connsiteY143" fmla="*/ 889719 h 1027260"/>
              <a:gd name="connsiteX144" fmla="*/ 2344290 w 10753706"/>
              <a:gd name="connsiteY144" fmla="*/ 890584 h 1027260"/>
              <a:gd name="connsiteX145" fmla="*/ 2336488 w 10753706"/>
              <a:gd name="connsiteY145" fmla="*/ 891058 h 1027260"/>
              <a:gd name="connsiteX146" fmla="*/ 2329015 w 10753706"/>
              <a:gd name="connsiteY146" fmla="*/ 891627 h 1027260"/>
              <a:gd name="connsiteX147" fmla="*/ 2293898 w 10753706"/>
              <a:gd name="connsiteY147" fmla="*/ 896431 h 1027260"/>
              <a:gd name="connsiteX148" fmla="*/ 2243927 w 10753706"/>
              <a:gd name="connsiteY148" fmla="*/ 888076 h 1027260"/>
              <a:gd name="connsiteX149" fmla="*/ 2223920 w 10753706"/>
              <a:gd name="connsiteY149" fmla="*/ 887331 h 1027260"/>
              <a:gd name="connsiteX150" fmla="*/ 2213081 w 10753706"/>
              <a:gd name="connsiteY150" fmla="*/ 886302 h 1027260"/>
              <a:gd name="connsiteX151" fmla="*/ 2212307 w 10753706"/>
              <a:gd name="connsiteY151" fmla="*/ 885829 h 1027260"/>
              <a:gd name="connsiteX152" fmla="*/ 2152321 w 10753706"/>
              <a:gd name="connsiteY152" fmla="*/ 894418 h 1027260"/>
              <a:gd name="connsiteX153" fmla="*/ 2140985 w 10753706"/>
              <a:gd name="connsiteY153" fmla="*/ 895968 h 1027260"/>
              <a:gd name="connsiteX154" fmla="*/ 2121210 w 10753706"/>
              <a:gd name="connsiteY154" fmla="*/ 899354 h 1027260"/>
              <a:gd name="connsiteX155" fmla="*/ 2119146 w 10753706"/>
              <a:gd name="connsiteY155" fmla="*/ 899033 h 1027260"/>
              <a:gd name="connsiteX156" fmla="*/ 2105666 w 10753706"/>
              <a:gd name="connsiteY156" fmla="*/ 902240 h 1027260"/>
              <a:gd name="connsiteX157" fmla="*/ 2094924 w 10753706"/>
              <a:gd name="connsiteY157" fmla="*/ 907203 h 1027260"/>
              <a:gd name="connsiteX158" fmla="*/ 1949478 w 10753706"/>
              <a:gd name="connsiteY158" fmla="*/ 913748 h 1027260"/>
              <a:gd name="connsiteX159" fmla="*/ 1749684 w 10753706"/>
              <a:gd name="connsiteY159" fmla="*/ 942223 h 1027260"/>
              <a:gd name="connsiteX160" fmla="*/ 1585576 w 10753706"/>
              <a:gd name="connsiteY160" fmla="*/ 954170 h 1027260"/>
              <a:gd name="connsiteX161" fmla="*/ 1476250 w 10753706"/>
              <a:gd name="connsiteY161" fmla="*/ 950653 h 1027260"/>
              <a:gd name="connsiteX162" fmla="*/ 1433927 w 10753706"/>
              <a:gd name="connsiteY162" fmla="*/ 959926 h 1027260"/>
              <a:gd name="connsiteX163" fmla="*/ 1414893 w 10753706"/>
              <a:gd name="connsiteY163" fmla="*/ 957671 h 1027260"/>
              <a:gd name="connsiteX164" fmla="*/ 1411585 w 10753706"/>
              <a:gd name="connsiteY164" fmla="*/ 957179 h 1027260"/>
              <a:gd name="connsiteX165" fmla="*/ 1398896 w 10753706"/>
              <a:gd name="connsiteY165" fmla="*/ 957460 h 1027260"/>
              <a:gd name="connsiteX166" fmla="*/ 1394632 w 10753706"/>
              <a:gd name="connsiteY166" fmla="*/ 954725 h 1027260"/>
              <a:gd name="connsiteX167" fmla="*/ 1375043 w 10753706"/>
              <a:gd name="connsiteY167" fmla="*/ 953132 h 1027260"/>
              <a:gd name="connsiteX168" fmla="*/ 1351876 w 10753706"/>
              <a:gd name="connsiteY168" fmla="*/ 954436 h 1027260"/>
              <a:gd name="connsiteX169" fmla="*/ 1242676 w 10753706"/>
              <a:gd name="connsiteY169" fmla="*/ 963767 h 1027260"/>
              <a:gd name="connsiteX170" fmla="*/ 1205993 w 10753706"/>
              <a:gd name="connsiteY170" fmla="*/ 974080 h 1027260"/>
              <a:gd name="connsiteX171" fmla="*/ 1052221 w 10753706"/>
              <a:gd name="connsiteY171" fmla="*/ 963954 h 1027260"/>
              <a:gd name="connsiteX172" fmla="*/ 968270 w 10753706"/>
              <a:gd name="connsiteY172" fmla="*/ 964761 h 1027260"/>
              <a:gd name="connsiteX173" fmla="*/ 874493 w 10753706"/>
              <a:gd name="connsiteY173" fmla="*/ 998122 h 1027260"/>
              <a:gd name="connsiteX174" fmla="*/ 814411 w 10753706"/>
              <a:gd name="connsiteY174" fmla="*/ 1007391 h 1027260"/>
              <a:gd name="connsiteX175" fmla="*/ 688604 w 10753706"/>
              <a:gd name="connsiteY175" fmla="*/ 1015631 h 1027260"/>
              <a:gd name="connsiteX176" fmla="*/ 618171 w 10753706"/>
              <a:gd name="connsiteY176" fmla="*/ 1027260 h 1027260"/>
              <a:gd name="connsiteX177" fmla="*/ 570379 w 10753706"/>
              <a:gd name="connsiteY177" fmla="*/ 1023487 h 1027260"/>
              <a:gd name="connsiteX178" fmla="*/ 482519 w 10753706"/>
              <a:gd name="connsiteY178" fmla="*/ 1002108 h 1027260"/>
              <a:gd name="connsiteX179" fmla="*/ 475319 w 10753706"/>
              <a:gd name="connsiteY179" fmla="*/ 1009922 h 1027260"/>
              <a:gd name="connsiteX180" fmla="*/ 431104 w 10753706"/>
              <a:gd name="connsiteY180" fmla="*/ 1009317 h 1027260"/>
              <a:gd name="connsiteX181" fmla="*/ 363782 w 10753706"/>
              <a:gd name="connsiteY181" fmla="*/ 1007585 h 1027260"/>
              <a:gd name="connsiteX182" fmla="*/ 325533 w 10753706"/>
              <a:gd name="connsiteY182" fmla="*/ 1008502 h 1027260"/>
              <a:gd name="connsiteX183" fmla="*/ 220429 w 10753706"/>
              <a:gd name="connsiteY183" fmla="*/ 1008927 h 1027260"/>
              <a:gd name="connsiteX184" fmla="*/ 114676 w 10753706"/>
              <a:gd name="connsiteY184" fmla="*/ 1007765 h 1027260"/>
              <a:gd name="connsiteX185" fmla="*/ 13470 w 10753706"/>
              <a:gd name="connsiteY185" fmla="*/ 998544 h 1027260"/>
              <a:gd name="connsiteX186" fmla="*/ 0 w 10753706"/>
              <a:gd name="connsiteY186" fmla="*/ 997355 h 102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</a:cxnLst>
            <a:rect l="l" t="t" r="r" b="b"/>
            <a:pathLst>
              <a:path w="10753706" h="1027260">
                <a:moveTo>
                  <a:pt x="0" y="0"/>
                </a:moveTo>
                <a:lnTo>
                  <a:pt x="10753706" y="0"/>
                </a:lnTo>
                <a:lnTo>
                  <a:pt x="10748809" y="2522"/>
                </a:lnTo>
                <a:cubicBezTo>
                  <a:pt x="10744031" y="4644"/>
                  <a:pt x="10737551" y="7204"/>
                  <a:pt x="10725330" y="11977"/>
                </a:cubicBezTo>
                <a:cubicBezTo>
                  <a:pt x="10700888" y="21523"/>
                  <a:pt x="10652058" y="39304"/>
                  <a:pt x="10615423" y="52967"/>
                </a:cubicBezTo>
                <a:cubicBezTo>
                  <a:pt x="10598524" y="49017"/>
                  <a:pt x="10550674" y="61360"/>
                  <a:pt x="10533936" y="53095"/>
                </a:cubicBezTo>
                <a:cubicBezTo>
                  <a:pt x="10519435" y="55674"/>
                  <a:pt x="10480156" y="49393"/>
                  <a:pt x="10466876" y="45180"/>
                </a:cubicBezTo>
                <a:cubicBezTo>
                  <a:pt x="10443145" y="68059"/>
                  <a:pt x="10382269" y="71294"/>
                  <a:pt x="10355090" y="89741"/>
                </a:cubicBezTo>
                <a:cubicBezTo>
                  <a:pt x="10286222" y="95376"/>
                  <a:pt x="10146285" y="63529"/>
                  <a:pt x="10087145" y="66115"/>
                </a:cubicBezTo>
                <a:cubicBezTo>
                  <a:pt x="10067575" y="79584"/>
                  <a:pt x="10043111" y="68921"/>
                  <a:pt x="10015902" y="76178"/>
                </a:cubicBezTo>
                <a:cubicBezTo>
                  <a:pt x="9952302" y="84628"/>
                  <a:pt x="9893286" y="103337"/>
                  <a:pt x="9806005" y="102435"/>
                </a:cubicBezTo>
                <a:cubicBezTo>
                  <a:pt x="9782247" y="141133"/>
                  <a:pt x="9674787" y="151643"/>
                  <a:pt x="9602583" y="179170"/>
                </a:cubicBezTo>
                <a:cubicBezTo>
                  <a:pt x="9557658" y="187584"/>
                  <a:pt x="9478290" y="154235"/>
                  <a:pt x="9469719" y="174721"/>
                </a:cubicBezTo>
                <a:cubicBezTo>
                  <a:pt x="9443779" y="165070"/>
                  <a:pt x="9431317" y="185692"/>
                  <a:pt x="9408692" y="189513"/>
                </a:cubicBezTo>
                <a:cubicBezTo>
                  <a:pt x="9387154" y="183843"/>
                  <a:pt x="9380475" y="191089"/>
                  <a:pt x="9364151" y="194072"/>
                </a:cubicBezTo>
                <a:cubicBezTo>
                  <a:pt x="9354686" y="190222"/>
                  <a:pt x="9340485" y="191782"/>
                  <a:pt x="9337751" y="197579"/>
                </a:cubicBezTo>
                <a:cubicBezTo>
                  <a:pt x="9349566" y="209270"/>
                  <a:pt x="9297468" y="207714"/>
                  <a:pt x="9297166" y="216558"/>
                </a:cubicBezTo>
                <a:cubicBezTo>
                  <a:pt x="9269057" y="220999"/>
                  <a:pt x="9139630" y="221783"/>
                  <a:pt x="9123859" y="237356"/>
                </a:cubicBezTo>
                <a:cubicBezTo>
                  <a:pt x="9068176" y="249209"/>
                  <a:pt x="8975349" y="235349"/>
                  <a:pt x="8950741" y="238020"/>
                </a:cubicBezTo>
                <a:cubicBezTo>
                  <a:pt x="8916265" y="215428"/>
                  <a:pt x="8822808" y="292026"/>
                  <a:pt x="8718236" y="303148"/>
                </a:cubicBezTo>
                <a:cubicBezTo>
                  <a:pt x="8703111" y="302060"/>
                  <a:pt x="8695551" y="302792"/>
                  <a:pt x="8694011" y="308812"/>
                </a:cubicBezTo>
                <a:cubicBezTo>
                  <a:pt x="8661810" y="312764"/>
                  <a:pt x="8637956" y="329628"/>
                  <a:pt x="8611976" y="324819"/>
                </a:cubicBezTo>
                <a:cubicBezTo>
                  <a:pt x="8621849" y="336388"/>
                  <a:pt x="8562809" y="325917"/>
                  <a:pt x="8562074" y="337971"/>
                </a:cubicBezTo>
                <a:cubicBezTo>
                  <a:pt x="8543699" y="343978"/>
                  <a:pt x="8511321" y="356396"/>
                  <a:pt x="8501724" y="360865"/>
                </a:cubicBezTo>
                <a:lnTo>
                  <a:pt x="8504489" y="364790"/>
                </a:lnTo>
                <a:lnTo>
                  <a:pt x="8492774" y="366181"/>
                </a:lnTo>
                <a:lnTo>
                  <a:pt x="8466405" y="368724"/>
                </a:lnTo>
                <a:cubicBezTo>
                  <a:pt x="8455454" y="372229"/>
                  <a:pt x="8440175" y="385805"/>
                  <a:pt x="8427069" y="387211"/>
                </a:cubicBezTo>
                <a:cubicBezTo>
                  <a:pt x="8400442" y="392215"/>
                  <a:pt x="8397079" y="382989"/>
                  <a:pt x="8387766" y="377161"/>
                </a:cubicBezTo>
                <a:cubicBezTo>
                  <a:pt x="8369233" y="378548"/>
                  <a:pt x="8334756" y="390869"/>
                  <a:pt x="8315874" y="395527"/>
                </a:cubicBezTo>
                <a:cubicBezTo>
                  <a:pt x="8306664" y="400500"/>
                  <a:pt x="8272845" y="393679"/>
                  <a:pt x="8274474" y="405112"/>
                </a:cubicBezTo>
                <a:cubicBezTo>
                  <a:pt x="8255483" y="406194"/>
                  <a:pt x="8244963" y="408376"/>
                  <a:pt x="8234664" y="410219"/>
                </a:cubicBezTo>
                <a:lnTo>
                  <a:pt x="8211268" y="416791"/>
                </a:lnTo>
                <a:cubicBezTo>
                  <a:pt x="8204720" y="419941"/>
                  <a:pt x="8197411" y="422004"/>
                  <a:pt x="8188615" y="421755"/>
                </a:cubicBezTo>
                <a:lnTo>
                  <a:pt x="8179981" y="420402"/>
                </a:lnTo>
                <a:lnTo>
                  <a:pt x="8179307" y="422516"/>
                </a:lnTo>
                <a:cubicBezTo>
                  <a:pt x="8179027" y="425797"/>
                  <a:pt x="8175790" y="448341"/>
                  <a:pt x="8147929" y="450302"/>
                </a:cubicBezTo>
                <a:cubicBezTo>
                  <a:pt x="8130300" y="457967"/>
                  <a:pt x="8114933" y="461015"/>
                  <a:pt x="8089136" y="465283"/>
                </a:cubicBezTo>
                <a:cubicBezTo>
                  <a:pt x="8072810" y="465920"/>
                  <a:pt x="8069376" y="451569"/>
                  <a:pt x="8049973" y="454121"/>
                </a:cubicBezTo>
                <a:cubicBezTo>
                  <a:pt x="7974508" y="471465"/>
                  <a:pt x="8006050" y="447139"/>
                  <a:pt x="7965913" y="464415"/>
                </a:cubicBezTo>
                <a:cubicBezTo>
                  <a:pt x="7958234" y="466025"/>
                  <a:pt x="7951405" y="465800"/>
                  <a:pt x="7945093" y="464798"/>
                </a:cubicBezTo>
                <a:lnTo>
                  <a:pt x="7935335" y="462442"/>
                </a:lnTo>
                <a:lnTo>
                  <a:pt x="7904779" y="471429"/>
                </a:lnTo>
                <a:cubicBezTo>
                  <a:pt x="7889387" y="474999"/>
                  <a:pt x="7872867" y="477951"/>
                  <a:pt x="7855604" y="480199"/>
                </a:cubicBezTo>
                <a:cubicBezTo>
                  <a:pt x="7850005" y="476378"/>
                  <a:pt x="7838628" y="483595"/>
                  <a:pt x="7832630" y="485371"/>
                </a:cubicBezTo>
                <a:cubicBezTo>
                  <a:pt x="7831473" y="482645"/>
                  <a:pt x="7816623" y="482661"/>
                  <a:pt x="7812438" y="485391"/>
                </a:cubicBezTo>
                <a:cubicBezTo>
                  <a:pt x="7709470" y="505049"/>
                  <a:pt x="7759426" y="473956"/>
                  <a:pt x="7701399" y="495197"/>
                </a:cubicBezTo>
                <a:cubicBezTo>
                  <a:pt x="7690986" y="496989"/>
                  <a:pt x="7682397" y="496365"/>
                  <a:pt x="7674778" y="494723"/>
                </a:cubicBezTo>
                <a:lnTo>
                  <a:pt x="7660445" y="490194"/>
                </a:lnTo>
                <a:lnTo>
                  <a:pt x="7651781" y="493084"/>
                </a:lnTo>
                <a:cubicBezTo>
                  <a:pt x="7616113" y="496548"/>
                  <a:pt x="7603273" y="491735"/>
                  <a:pt x="7584807" y="499490"/>
                </a:cubicBezTo>
                <a:cubicBezTo>
                  <a:pt x="7549256" y="490212"/>
                  <a:pt x="7563949" y="500167"/>
                  <a:pt x="7541324" y="504184"/>
                </a:cubicBezTo>
                <a:cubicBezTo>
                  <a:pt x="7523851" y="508307"/>
                  <a:pt x="7559546" y="509825"/>
                  <a:pt x="7541756" y="512184"/>
                </a:cubicBezTo>
                <a:cubicBezTo>
                  <a:pt x="7520963" y="510864"/>
                  <a:pt x="7525755" y="520497"/>
                  <a:pt x="7503906" y="518551"/>
                </a:cubicBezTo>
                <a:cubicBezTo>
                  <a:pt x="7505924" y="510774"/>
                  <a:pt x="7464361" y="523683"/>
                  <a:pt x="7460411" y="517415"/>
                </a:cubicBezTo>
                <a:lnTo>
                  <a:pt x="7460116" y="517548"/>
                </a:lnTo>
                <a:cubicBezTo>
                  <a:pt x="7447785" y="530928"/>
                  <a:pt x="7310141" y="550568"/>
                  <a:pt x="7297810" y="563947"/>
                </a:cubicBezTo>
                <a:cubicBezTo>
                  <a:pt x="7221791" y="605698"/>
                  <a:pt x="7039072" y="646008"/>
                  <a:pt x="6946388" y="665244"/>
                </a:cubicBezTo>
                <a:cubicBezTo>
                  <a:pt x="6853704" y="684480"/>
                  <a:pt x="6804875" y="677485"/>
                  <a:pt x="6741704" y="679365"/>
                </a:cubicBezTo>
                <a:lnTo>
                  <a:pt x="6624680" y="677674"/>
                </a:lnTo>
                <a:lnTo>
                  <a:pt x="6605700" y="683566"/>
                </a:lnTo>
                <a:cubicBezTo>
                  <a:pt x="6603309" y="685184"/>
                  <a:pt x="6599550" y="685647"/>
                  <a:pt x="6576922" y="683030"/>
                </a:cubicBezTo>
                <a:cubicBezTo>
                  <a:pt x="6527275" y="698355"/>
                  <a:pt x="6440981" y="702347"/>
                  <a:pt x="6405123" y="721946"/>
                </a:cubicBezTo>
                <a:cubicBezTo>
                  <a:pt x="6407963" y="715467"/>
                  <a:pt x="6383450" y="712913"/>
                  <a:pt x="6368938" y="717341"/>
                </a:cubicBezTo>
                <a:cubicBezTo>
                  <a:pt x="6377914" y="692119"/>
                  <a:pt x="6315316" y="744281"/>
                  <a:pt x="6295102" y="729508"/>
                </a:cubicBezTo>
                <a:cubicBezTo>
                  <a:pt x="6300358" y="744473"/>
                  <a:pt x="6240070" y="776254"/>
                  <a:pt x="6202084" y="767091"/>
                </a:cubicBezTo>
                <a:cubicBezTo>
                  <a:pt x="6152826" y="774744"/>
                  <a:pt x="6122010" y="790367"/>
                  <a:pt x="6067157" y="790339"/>
                </a:cubicBezTo>
                <a:cubicBezTo>
                  <a:pt x="6066310" y="792484"/>
                  <a:pt x="6064283" y="794403"/>
                  <a:pt x="6061443" y="796151"/>
                </a:cubicBezTo>
                <a:lnTo>
                  <a:pt x="6051406" y="800684"/>
                </a:lnTo>
                <a:lnTo>
                  <a:pt x="6049097" y="800636"/>
                </a:lnTo>
                <a:cubicBezTo>
                  <a:pt x="6040408" y="801393"/>
                  <a:pt x="6036299" y="802645"/>
                  <a:pt x="6034222" y="804110"/>
                </a:cubicBezTo>
                <a:lnTo>
                  <a:pt x="6033121" y="806078"/>
                </a:lnTo>
                <a:lnTo>
                  <a:pt x="6023593" y="808842"/>
                </a:lnTo>
                <a:lnTo>
                  <a:pt x="6006639" y="815304"/>
                </a:lnTo>
                <a:lnTo>
                  <a:pt x="6001762" y="815557"/>
                </a:lnTo>
                <a:lnTo>
                  <a:pt x="5973534" y="823815"/>
                </a:lnTo>
                <a:lnTo>
                  <a:pt x="5972336" y="823476"/>
                </a:lnTo>
                <a:cubicBezTo>
                  <a:pt x="5969004" y="822901"/>
                  <a:pt x="5965329" y="822833"/>
                  <a:pt x="5960841" y="823819"/>
                </a:cubicBezTo>
                <a:cubicBezTo>
                  <a:pt x="5955860" y="815655"/>
                  <a:pt x="5953515" y="821882"/>
                  <a:pt x="5940719" y="825514"/>
                </a:cubicBezTo>
                <a:cubicBezTo>
                  <a:pt x="5930130" y="813644"/>
                  <a:pt x="5900943" y="827979"/>
                  <a:pt x="5884298" y="823806"/>
                </a:cubicBezTo>
                <a:cubicBezTo>
                  <a:pt x="5875133" y="826741"/>
                  <a:pt x="5865250" y="829630"/>
                  <a:pt x="5854779" y="832365"/>
                </a:cubicBezTo>
                <a:lnTo>
                  <a:pt x="5848382" y="833844"/>
                </a:lnTo>
                <a:lnTo>
                  <a:pt x="5848066" y="833772"/>
                </a:lnTo>
                <a:cubicBezTo>
                  <a:pt x="5846273" y="833879"/>
                  <a:pt x="5844018" y="834284"/>
                  <a:pt x="5840944" y="835132"/>
                </a:cubicBezTo>
                <a:lnTo>
                  <a:pt x="5836719" y="836539"/>
                </a:lnTo>
                <a:lnTo>
                  <a:pt x="5824311" y="839408"/>
                </a:lnTo>
                <a:lnTo>
                  <a:pt x="5818788" y="839727"/>
                </a:lnTo>
                <a:cubicBezTo>
                  <a:pt x="5797008" y="838594"/>
                  <a:pt x="5786883" y="822081"/>
                  <a:pt x="5763953" y="834282"/>
                </a:cubicBezTo>
                <a:cubicBezTo>
                  <a:pt x="5726813" y="837521"/>
                  <a:pt x="5699446" y="830949"/>
                  <a:pt x="5667748" y="840211"/>
                </a:cubicBezTo>
                <a:cubicBezTo>
                  <a:pt x="5632959" y="843205"/>
                  <a:pt x="5601436" y="842280"/>
                  <a:pt x="5573108" y="847611"/>
                </a:cubicBezTo>
                <a:cubicBezTo>
                  <a:pt x="5560030" y="845832"/>
                  <a:pt x="5549547" y="851598"/>
                  <a:pt x="5539137" y="851033"/>
                </a:cubicBezTo>
                <a:cubicBezTo>
                  <a:pt x="5528728" y="850467"/>
                  <a:pt x="5529256" y="837509"/>
                  <a:pt x="5510651" y="844215"/>
                </a:cubicBezTo>
                <a:cubicBezTo>
                  <a:pt x="5494241" y="833607"/>
                  <a:pt x="5466101" y="839171"/>
                  <a:pt x="5457331" y="839159"/>
                </a:cubicBezTo>
                <a:lnTo>
                  <a:pt x="5410613" y="834358"/>
                </a:lnTo>
                <a:lnTo>
                  <a:pt x="5370040" y="862127"/>
                </a:lnTo>
                <a:cubicBezTo>
                  <a:pt x="5357863" y="856469"/>
                  <a:pt x="5319115" y="868069"/>
                  <a:pt x="5318778" y="855310"/>
                </a:cubicBezTo>
                <a:cubicBezTo>
                  <a:pt x="5303920" y="857760"/>
                  <a:pt x="5296727" y="863736"/>
                  <a:pt x="5298645" y="855171"/>
                </a:cubicBezTo>
                <a:cubicBezTo>
                  <a:pt x="5287819" y="855897"/>
                  <a:pt x="5267444" y="857825"/>
                  <a:pt x="5253828" y="859670"/>
                </a:cubicBezTo>
                <a:lnTo>
                  <a:pt x="5216955" y="866245"/>
                </a:lnTo>
                <a:lnTo>
                  <a:pt x="5214344" y="868102"/>
                </a:lnTo>
                <a:cubicBezTo>
                  <a:pt x="5210778" y="868719"/>
                  <a:pt x="5200859" y="869042"/>
                  <a:pt x="5195561" y="869949"/>
                </a:cubicBezTo>
                <a:lnTo>
                  <a:pt x="5182555" y="873542"/>
                </a:lnTo>
                <a:cubicBezTo>
                  <a:pt x="5178496" y="875023"/>
                  <a:pt x="5175066" y="876746"/>
                  <a:pt x="5172552" y="878801"/>
                </a:cubicBezTo>
                <a:cubicBezTo>
                  <a:pt x="5121406" y="873797"/>
                  <a:pt x="5080096" y="886529"/>
                  <a:pt x="5027993" y="889666"/>
                </a:cubicBezTo>
                <a:cubicBezTo>
                  <a:pt x="4999924" y="877115"/>
                  <a:pt x="4946973" y="919452"/>
                  <a:pt x="4939844" y="934802"/>
                </a:cubicBezTo>
                <a:cubicBezTo>
                  <a:pt x="4895154" y="940701"/>
                  <a:pt x="4844006" y="928240"/>
                  <a:pt x="4792576" y="934820"/>
                </a:cubicBezTo>
                <a:lnTo>
                  <a:pt x="4602423" y="958063"/>
                </a:lnTo>
                <a:cubicBezTo>
                  <a:pt x="4488530" y="967131"/>
                  <a:pt x="4399004" y="969822"/>
                  <a:pt x="4290656" y="969152"/>
                </a:cubicBezTo>
                <a:cubicBezTo>
                  <a:pt x="4182308" y="968482"/>
                  <a:pt x="4046938" y="971167"/>
                  <a:pt x="3952334" y="954043"/>
                </a:cubicBezTo>
                <a:lnTo>
                  <a:pt x="3858560" y="948781"/>
                </a:lnTo>
                <a:lnTo>
                  <a:pt x="3846597" y="948382"/>
                </a:lnTo>
                <a:cubicBezTo>
                  <a:pt x="3807516" y="956616"/>
                  <a:pt x="3767475" y="941640"/>
                  <a:pt x="3736044" y="947759"/>
                </a:cubicBezTo>
                <a:cubicBezTo>
                  <a:pt x="3727323" y="948128"/>
                  <a:pt x="3719828" y="947771"/>
                  <a:pt x="3713136" y="946963"/>
                </a:cubicBezTo>
                <a:lnTo>
                  <a:pt x="3695939" y="943639"/>
                </a:lnTo>
                <a:lnTo>
                  <a:pt x="3694125" y="940567"/>
                </a:lnTo>
                <a:lnTo>
                  <a:pt x="3681925" y="939706"/>
                </a:lnTo>
                <a:lnTo>
                  <a:pt x="3679204" y="938926"/>
                </a:lnTo>
                <a:cubicBezTo>
                  <a:pt x="3668160" y="939028"/>
                  <a:pt x="3634193" y="940875"/>
                  <a:pt x="3615656" y="940320"/>
                </a:cubicBezTo>
                <a:cubicBezTo>
                  <a:pt x="3582626" y="936974"/>
                  <a:pt x="3593904" y="949140"/>
                  <a:pt x="3567983" y="935596"/>
                </a:cubicBezTo>
                <a:cubicBezTo>
                  <a:pt x="3504185" y="939048"/>
                  <a:pt x="3482818" y="922224"/>
                  <a:pt x="3422423" y="932129"/>
                </a:cubicBezTo>
                <a:cubicBezTo>
                  <a:pt x="3369166" y="933413"/>
                  <a:pt x="3329486" y="910108"/>
                  <a:pt x="3310925" y="911072"/>
                </a:cubicBezTo>
                <a:cubicBezTo>
                  <a:pt x="3261363" y="909787"/>
                  <a:pt x="3198415" y="933574"/>
                  <a:pt x="3139421" y="934151"/>
                </a:cubicBezTo>
                <a:cubicBezTo>
                  <a:pt x="3088799" y="931012"/>
                  <a:pt x="3038941" y="938464"/>
                  <a:pt x="2996922" y="927537"/>
                </a:cubicBezTo>
                <a:cubicBezTo>
                  <a:pt x="2992673" y="929234"/>
                  <a:pt x="2987900" y="930498"/>
                  <a:pt x="2982785" y="931453"/>
                </a:cubicBezTo>
                <a:lnTo>
                  <a:pt x="2967478" y="933397"/>
                </a:lnTo>
                <a:lnTo>
                  <a:pt x="2948552" y="932961"/>
                </a:lnTo>
                <a:lnTo>
                  <a:pt x="2944404" y="934452"/>
                </a:lnTo>
                <a:lnTo>
                  <a:pt x="2908608" y="937205"/>
                </a:lnTo>
                <a:lnTo>
                  <a:pt x="2904443" y="936455"/>
                </a:lnTo>
                <a:lnTo>
                  <a:pt x="2868935" y="938022"/>
                </a:lnTo>
                <a:lnTo>
                  <a:pt x="2868586" y="937487"/>
                </a:lnTo>
                <a:cubicBezTo>
                  <a:pt x="2866994" y="936327"/>
                  <a:pt x="2864292" y="935538"/>
                  <a:pt x="2859191" y="935503"/>
                </a:cubicBezTo>
                <a:cubicBezTo>
                  <a:pt x="2869075" y="927418"/>
                  <a:pt x="2856828" y="932364"/>
                  <a:pt x="2840915" y="932977"/>
                </a:cubicBezTo>
                <a:lnTo>
                  <a:pt x="2763509" y="921850"/>
                </a:lnTo>
                <a:lnTo>
                  <a:pt x="2756121" y="921864"/>
                </a:lnTo>
                <a:cubicBezTo>
                  <a:pt x="2756081" y="921822"/>
                  <a:pt x="2756039" y="921781"/>
                  <a:pt x="2755998" y="921739"/>
                </a:cubicBezTo>
                <a:cubicBezTo>
                  <a:pt x="2754445" y="921476"/>
                  <a:pt x="2752036" y="921380"/>
                  <a:pt x="2748255" y="921505"/>
                </a:cubicBezTo>
                <a:lnTo>
                  <a:pt x="2694601" y="915575"/>
                </a:lnTo>
                <a:cubicBezTo>
                  <a:pt x="2671223" y="919874"/>
                  <a:pt x="2666972" y="913376"/>
                  <a:pt x="2635357" y="910976"/>
                </a:cubicBezTo>
                <a:cubicBezTo>
                  <a:pt x="2621906" y="915051"/>
                  <a:pt x="2611315" y="913542"/>
                  <a:pt x="2601047" y="910263"/>
                </a:cubicBezTo>
                <a:cubicBezTo>
                  <a:pt x="2570084" y="912074"/>
                  <a:pt x="2542135" y="907435"/>
                  <a:pt x="2507482" y="906211"/>
                </a:cubicBezTo>
                <a:cubicBezTo>
                  <a:pt x="2469706" y="911437"/>
                  <a:pt x="2450920" y="901812"/>
                  <a:pt x="2413884" y="900545"/>
                </a:cubicBezTo>
                <a:cubicBezTo>
                  <a:pt x="2381338" y="909664"/>
                  <a:pt x="2387753" y="892438"/>
                  <a:pt x="2368912" y="888755"/>
                </a:cubicBezTo>
                <a:lnTo>
                  <a:pt x="2349490" y="889719"/>
                </a:lnTo>
                <a:lnTo>
                  <a:pt x="2344290" y="890584"/>
                </a:lnTo>
                <a:cubicBezTo>
                  <a:pt x="2340673" y="891041"/>
                  <a:pt x="2338228" y="891167"/>
                  <a:pt x="2336488" y="891058"/>
                </a:cubicBezTo>
                <a:lnTo>
                  <a:pt x="2329015" y="891627"/>
                </a:lnTo>
                <a:cubicBezTo>
                  <a:pt x="2316843" y="893039"/>
                  <a:pt x="2305064" y="894669"/>
                  <a:pt x="2293898" y="896431"/>
                </a:cubicBezTo>
                <a:cubicBezTo>
                  <a:pt x="2282637" y="890404"/>
                  <a:pt x="2242346" y="900851"/>
                  <a:pt x="2243927" y="888076"/>
                </a:cubicBezTo>
                <a:cubicBezTo>
                  <a:pt x="2228778" y="890081"/>
                  <a:pt x="2220725" y="895845"/>
                  <a:pt x="2223920" y="887331"/>
                </a:cubicBezTo>
                <a:cubicBezTo>
                  <a:pt x="2218877" y="887756"/>
                  <a:pt x="2215583" y="887254"/>
                  <a:pt x="2213081" y="886302"/>
                </a:cubicBezTo>
                <a:lnTo>
                  <a:pt x="2212307" y="885829"/>
                </a:lnTo>
                <a:lnTo>
                  <a:pt x="2152321" y="894418"/>
                </a:lnTo>
                <a:lnTo>
                  <a:pt x="2140985" y="895968"/>
                </a:lnTo>
                <a:lnTo>
                  <a:pt x="2121210" y="899354"/>
                </a:lnTo>
                <a:lnTo>
                  <a:pt x="2119146" y="899033"/>
                </a:lnTo>
                <a:lnTo>
                  <a:pt x="2105666" y="902240"/>
                </a:lnTo>
                <a:cubicBezTo>
                  <a:pt x="2101407" y="903601"/>
                  <a:pt x="2097735" y="905221"/>
                  <a:pt x="2094924" y="907203"/>
                </a:cubicBezTo>
                <a:cubicBezTo>
                  <a:pt x="2044793" y="900664"/>
                  <a:pt x="2001785" y="912168"/>
                  <a:pt x="1949478" y="913748"/>
                </a:cubicBezTo>
                <a:cubicBezTo>
                  <a:pt x="1891937" y="919585"/>
                  <a:pt x="1810334" y="935486"/>
                  <a:pt x="1749684" y="942223"/>
                </a:cubicBezTo>
                <a:lnTo>
                  <a:pt x="1585576" y="954170"/>
                </a:lnTo>
                <a:cubicBezTo>
                  <a:pt x="1549165" y="943719"/>
                  <a:pt x="1511425" y="950847"/>
                  <a:pt x="1476250" y="950653"/>
                </a:cubicBezTo>
                <a:cubicBezTo>
                  <a:pt x="1488515" y="961596"/>
                  <a:pt x="1432660" y="946795"/>
                  <a:pt x="1433927" y="959926"/>
                </a:cubicBezTo>
                <a:cubicBezTo>
                  <a:pt x="1427485" y="959475"/>
                  <a:pt x="1421205" y="958623"/>
                  <a:pt x="1414893" y="957671"/>
                </a:cubicBezTo>
                <a:lnTo>
                  <a:pt x="1411585" y="957179"/>
                </a:lnTo>
                <a:lnTo>
                  <a:pt x="1398896" y="957460"/>
                </a:lnTo>
                <a:lnTo>
                  <a:pt x="1394632" y="954725"/>
                </a:lnTo>
                <a:lnTo>
                  <a:pt x="1375043" y="953132"/>
                </a:lnTo>
                <a:cubicBezTo>
                  <a:pt x="1367813" y="952970"/>
                  <a:pt x="1360155" y="953305"/>
                  <a:pt x="1351876" y="954436"/>
                </a:cubicBezTo>
                <a:cubicBezTo>
                  <a:pt x="1325912" y="963028"/>
                  <a:pt x="1274459" y="952492"/>
                  <a:pt x="1242676" y="963767"/>
                </a:cubicBezTo>
                <a:cubicBezTo>
                  <a:pt x="1230276" y="966918"/>
                  <a:pt x="1216715" y="977098"/>
                  <a:pt x="1205993" y="974080"/>
                </a:cubicBezTo>
                <a:cubicBezTo>
                  <a:pt x="1174251" y="974112"/>
                  <a:pt x="1086982" y="964420"/>
                  <a:pt x="1052221" y="963954"/>
                </a:cubicBezTo>
                <a:cubicBezTo>
                  <a:pt x="1038515" y="970622"/>
                  <a:pt x="1009522" y="962342"/>
                  <a:pt x="968270" y="964761"/>
                </a:cubicBezTo>
                <a:cubicBezTo>
                  <a:pt x="943437" y="973698"/>
                  <a:pt x="900136" y="991017"/>
                  <a:pt x="874493" y="998122"/>
                </a:cubicBezTo>
                <a:cubicBezTo>
                  <a:pt x="848849" y="1005226"/>
                  <a:pt x="853424" y="1009427"/>
                  <a:pt x="814411" y="1007391"/>
                </a:cubicBezTo>
                <a:cubicBezTo>
                  <a:pt x="765926" y="1022821"/>
                  <a:pt x="732885" y="1009859"/>
                  <a:pt x="688604" y="1015631"/>
                </a:cubicBezTo>
                <a:cubicBezTo>
                  <a:pt x="638045" y="1020877"/>
                  <a:pt x="677999" y="1011556"/>
                  <a:pt x="618171" y="1027260"/>
                </a:cubicBezTo>
                <a:cubicBezTo>
                  <a:pt x="609680" y="1023165"/>
                  <a:pt x="583253" y="1020277"/>
                  <a:pt x="570379" y="1023487"/>
                </a:cubicBezTo>
                <a:cubicBezTo>
                  <a:pt x="543992" y="1022523"/>
                  <a:pt x="505183" y="1001686"/>
                  <a:pt x="482519" y="1002108"/>
                </a:cubicBezTo>
                <a:cubicBezTo>
                  <a:pt x="464011" y="1002285"/>
                  <a:pt x="495211" y="1007995"/>
                  <a:pt x="475319" y="1009922"/>
                </a:cubicBezTo>
                <a:cubicBezTo>
                  <a:pt x="450818" y="1011135"/>
                  <a:pt x="454804" y="1022539"/>
                  <a:pt x="431104" y="1009317"/>
                </a:cubicBezTo>
                <a:cubicBezTo>
                  <a:pt x="406857" y="1014651"/>
                  <a:pt x="399686" y="1008456"/>
                  <a:pt x="363782" y="1007585"/>
                </a:cubicBezTo>
                <a:cubicBezTo>
                  <a:pt x="350440" y="1012231"/>
                  <a:pt x="338145" y="1011245"/>
                  <a:pt x="325533" y="1008502"/>
                </a:cubicBezTo>
                <a:cubicBezTo>
                  <a:pt x="291944" y="1011745"/>
                  <a:pt x="259251" y="1008497"/>
                  <a:pt x="220429" y="1008927"/>
                </a:cubicBezTo>
                <a:cubicBezTo>
                  <a:pt x="180594" y="1015852"/>
                  <a:pt x="156150" y="1007265"/>
                  <a:pt x="114676" y="1007765"/>
                </a:cubicBezTo>
                <a:cubicBezTo>
                  <a:pt x="85718" y="1006195"/>
                  <a:pt x="43316" y="1001491"/>
                  <a:pt x="13470" y="998544"/>
                </a:cubicBezTo>
                <a:lnTo>
                  <a:pt x="0" y="997355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תיבת טקסט 10">
            <a:extLst>
              <a:ext uri="{FF2B5EF4-FFF2-40B4-BE49-F238E27FC236}">
                <a16:creationId xmlns:a16="http://schemas.microsoft.com/office/drawing/2014/main" id="{96433BF8-353B-77BC-6272-953180C80DAC}"/>
              </a:ext>
            </a:extLst>
          </p:cNvPr>
          <p:cNvSpPr txBox="1"/>
          <p:nvPr/>
        </p:nvSpPr>
        <p:spPr>
          <a:xfrm>
            <a:off x="425824" y="373536"/>
            <a:ext cx="9215714" cy="5639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07000"/>
              </a:lnSpc>
              <a:spcAft>
                <a:spcPts val="800"/>
              </a:spcAft>
              <a:buNone/>
            </a:pPr>
            <a:r>
              <a:rPr lang="" sz="1100" b="1" dirty="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" sz="1100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algn="l" rtl="0">
              <a:lnSpc>
                <a:spcPct val="107000"/>
              </a:lnSpc>
              <a:spcAft>
                <a:spcPts val="800"/>
              </a:spcAft>
            </a:pPr>
            <a:r>
              <a:rPr lang="en-US" sz="2400" b="1" dirty="0">
                <a:latin typeface="David" panose="020E0502060401010101" pitchFamily="34" charset="-79"/>
                <a:cs typeface="David" panose="020E0502060401010101" pitchFamily="34" charset="-79"/>
              </a:rPr>
              <a:t>Findings</a:t>
            </a:r>
            <a:endParaRPr lang="" sz="2400" b="1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algn="l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" sz="2400" dirty="0">
                <a:latin typeface="David" panose="020E0502060401010101" pitchFamily="34" charset="-79"/>
                <a:cs typeface="David" panose="020E0502060401010101" pitchFamily="34" charset="-79"/>
              </a:rPr>
              <a:t>Biodanza During Wartime: Quantitative Findings</a:t>
            </a:r>
          </a:p>
          <a:p>
            <a:pPr algn="l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" sz="2400" dirty="0">
                <a:latin typeface="David" panose="020E0502060401010101" pitchFamily="34" charset="-79"/>
                <a:cs typeface="David" panose="020E0502060401010101" pitchFamily="34" charset="-79"/>
              </a:rPr>
              <a:t>Key Results</a:t>
            </a:r>
          </a:p>
          <a:p>
            <a:pPr algn="l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" sz="2400" dirty="0">
                <a:latin typeface="David" panose="020E0502060401010101" pitchFamily="34" charset="-79"/>
                <a:cs typeface="David" panose="020E0502060401010101" pitchFamily="34" charset="-79"/>
              </a:rPr>
              <a:t>Participants reported substantial benefits from Biodanza during the war:</a:t>
            </a:r>
          </a:p>
          <a:p>
            <a:pPr algn="l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2400" dirty="0">
                <a:latin typeface="David" panose="020E0502060401010101" pitchFamily="34" charset="-79"/>
                <a:cs typeface="David" panose="020E0502060401010101" pitchFamily="34" charset="-79"/>
              </a:rPr>
              <a:t>Finding	</a:t>
            </a:r>
            <a:r>
              <a:rPr lang="he-IL" sz="2400" dirty="0">
                <a:latin typeface="David" panose="020E0502060401010101" pitchFamily="34" charset="-79"/>
                <a:cs typeface="David" panose="020E0502060401010101" pitchFamily="34" charset="-79"/>
              </a:rPr>
              <a:t>				                      </a:t>
            </a:r>
            <a:r>
              <a:rPr lang="en-US" sz="2400" dirty="0">
                <a:latin typeface="David" panose="020E0502060401010101" pitchFamily="34" charset="-79"/>
                <a:cs typeface="David" panose="020E0502060401010101" pitchFamily="34" charset="-79"/>
              </a:rPr>
              <a:t>Agreement (%)</a:t>
            </a:r>
          </a:p>
          <a:p>
            <a:pPr algn="l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2400" dirty="0">
                <a:latin typeface="David" panose="020E0502060401010101" pitchFamily="34" charset="-79"/>
                <a:cs typeface="David" panose="020E0502060401010101" pitchFamily="34" charset="-79"/>
              </a:rPr>
              <a:t>The human encounter in </a:t>
            </a:r>
            <a:r>
              <a:rPr lang="en-US" sz="2400" dirty="0" err="1">
                <a:latin typeface="David" panose="020E0502060401010101" pitchFamily="34" charset="-79"/>
                <a:cs typeface="David" panose="020E0502060401010101" pitchFamily="34" charset="-79"/>
              </a:rPr>
              <a:t>Biodanza</a:t>
            </a:r>
            <a:r>
              <a:rPr lang="en-US" sz="2400" dirty="0">
                <a:latin typeface="David" panose="020E0502060401010101" pitchFamily="34" charset="-79"/>
                <a:cs typeface="David" panose="020E0502060401010101" pitchFamily="34" charset="-79"/>
              </a:rPr>
              <a:t> positively affected </a:t>
            </a:r>
            <a:r>
              <a:rPr lang="he-IL" sz="2400" dirty="0">
                <a:latin typeface="David" panose="020E0502060401010101" pitchFamily="34" charset="-79"/>
                <a:cs typeface="David" panose="020E0502060401010101" pitchFamily="34" charset="-79"/>
              </a:rPr>
              <a:t>	</a:t>
            </a:r>
            <a:r>
              <a:rPr lang="en-US" sz="2400" dirty="0">
                <a:latin typeface="David" panose="020E0502060401010101" pitchFamily="34" charset="-79"/>
                <a:cs typeface="David" panose="020E0502060401010101" pitchFamily="34" charset="-79"/>
              </a:rPr>
              <a:t>	79%</a:t>
            </a:r>
          </a:p>
          <a:p>
            <a:pPr algn="l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2400" dirty="0" err="1">
                <a:latin typeface="David" panose="020E0502060401010101" pitchFamily="34" charset="-79"/>
                <a:cs typeface="David" panose="020E0502060401010101" pitchFamily="34" charset="-79"/>
              </a:rPr>
              <a:t>Biodanza</a:t>
            </a:r>
            <a:r>
              <a:rPr lang="en-US" sz="2400" dirty="0">
                <a:latin typeface="David" panose="020E0502060401010101" pitchFamily="34" charset="-79"/>
                <a:cs typeface="David" panose="020E0502060401010101" pitchFamily="34" charset="-79"/>
              </a:rPr>
              <a:t> helped cope during the war	</a:t>
            </a:r>
            <a:r>
              <a:rPr lang="he-IL" sz="2400" dirty="0">
                <a:latin typeface="David" panose="020E0502060401010101" pitchFamily="34" charset="-79"/>
                <a:cs typeface="David" panose="020E0502060401010101" pitchFamily="34" charset="-79"/>
              </a:rPr>
              <a:t>	</a:t>
            </a:r>
            <a:r>
              <a:rPr lang="en-US" sz="2400" dirty="0">
                <a:latin typeface="David" panose="020E0502060401010101" pitchFamily="34" charset="-79"/>
                <a:cs typeface="David" panose="020E0502060401010101" pitchFamily="34" charset="-79"/>
              </a:rPr>
              <a:t>	</a:t>
            </a:r>
            <a:r>
              <a:rPr lang="he-IL" sz="2400" dirty="0">
                <a:latin typeface="David" panose="020E0502060401010101" pitchFamily="34" charset="-79"/>
                <a:cs typeface="David" panose="020E0502060401010101" pitchFamily="34" charset="-79"/>
              </a:rPr>
              <a:t>		</a:t>
            </a:r>
            <a:r>
              <a:rPr lang="en-US" sz="2400" dirty="0">
                <a:latin typeface="David" panose="020E0502060401010101" pitchFamily="34" charset="-79"/>
                <a:cs typeface="David" panose="020E0502060401010101" pitchFamily="34" charset="-79"/>
              </a:rPr>
              <a:t>76%</a:t>
            </a:r>
          </a:p>
          <a:p>
            <a:pPr algn="l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2400" dirty="0">
                <a:latin typeface="David" panose="020E0502060401010101" pitchFamily="34" charset="-79"/>
                <a:cs typeface="David" panose="020E0502060401010101" pitchFamily="34" charset="-79"/>
              </a:rPr>
              <a:t>Experienced increased </a:t>
            </a:r>
            <a:r>
              <a:rPr lang="" sz="2400" dirty="0">
                <a:latin typeface="David" panose="020E0502060401010101" pitchFamily="34" charset="-79"/>
                <a:cs typeface="David" panose="020E0502060401010101" pitchFamily="34" charset="-79"/>
              </a:rPr>
              <a:t>affectivity and </a:t>
            </a:r>
            <a:r>
              <a:rPr lang="en-US" sz="2400" dirty="0">
                <a:latin typeface="David" panose="020E0502060401010101" pitchFamily="34" charset="-79"/>
                <a:cs typeface="David" panose="020E0502060401010101" pitchFamily="34" charset="-79"/>
              </a:rPr>
              <a:t>vitality during </a:t>
            </a:r>
            <a:r>
              <a:rPr lang="en-US" sz="2400" dirty="0" err="1">
                <a:latin typeface="David" panose="020E0502060401010101" pitchFamily="34" charset="-79"/>
                <a:cs typeface="David" panose="020E0502060401010101" pitchFamily="34" charset="-79"/>
              </a:rPr>
              <a:t>vivencias</a:t>
            </a:r>
            <a:r>
              <a:rPr lang="en-US" sz="2400" dirty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lang="he-IL" sz="2400" dirty="0">
                <a:latin typeface="David" panose="020E0502060401010101" pitchFamily="34" charset="-79"/>
                <a:cs typeface="David" panose="020E0502060401010101" pitchFamily="34" charset="-79"/>
              </a:rPr>
              <a:t>	</a:t>
            </a:r>
            <a:r>
              <a:rPr lang="en-US" sz="2400" dirty="0">
                <a:latin typeface="David" panose="020E0502060401010101" pitchFamily="34" charset="-79"/>
                <a:cs typeface="David" panose="020E0502060401010101" pitchFamily="34" charset="-79"/>
              </a:rPr>
              <a:t>63%</a:t>
            </a:r>
            <a:endParaRPr lang="he-IL" sz="24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algn="l" rtl="0">
              <a:lnSpc>
                <a:spcPct val="107000"/>
              </a:lnSpc>
              <a:spcAft>
                <a:spcPts val="800"/>
              </a:spcAft>
              <a:buNone/>
            </a:pPr>
            <a:endParaRPr lang="he-IL" sz="24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algn="l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" sz="2400" dirty="0">
                <a:latin typeface="David" panose="020E0502060401010101" pitchFamily="34" charset="-79"/>
                <a:cs typeface="David" panose="020E0502060401010101" pitchFamily="34" charset="-79"/>
              </a:rPr>
              <a:t>The quantitative findings indicate that Biodanza was perceived as a significant coping resource during wartime. </a:t>
            </a:r>
          </a:p>
        </p:txBody>
      </p:sp>
      <p:sp>
        <p:nvSpPr>
          <p:cNvPr id="2" name="מציין מיקום של מספר שקופית 1">
            <a:extLst>
              <a:ext uri="{FF2B5EF4-FFF2-40B4-BE49-F238E27FC236}">
                <a16:creationId xmlns:a16="http://schemas.microsoft.com/office/drawing/2014/main" id="{78CE9238-2B83-174C-6C5E-FF59236D8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9C93C-DEC2-49F7-B4A9-C112E591FE93}" type="slidenum">
              <a:rPr lang="LID4096" smtClean="0"/>
              <a:t>7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0370104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תיבת טקסט 2">
            <a:extLst>
              <a:ext uri="{FF2B5EF4-FFF2-40B4-BE49-F238E27FC236}">
                <a16:creationId xmlns:a16="http://schemas.microsoft.com/office/drawing/2014/main" id="{AC11A6F8-29C4-0649-C46C-0B3916FEC57B}"/>
              </a:ext>
            </a:extLst>
          </p:cNvPr>
          <p:cNvSpPr txBox="1"/>
          <p:nvPr/>
        </p:nvSpPr>
        <p:spPr>
          <a:xfrm>
            <a:off x="574157" y="1531380"/>
            <a:ext cx="6097772" cy="9788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lnSpc>
                <a:spcPct val="107000"/>
              </a:lnSpc>
              <a:spcAft>
                <a:spcPts val="800"/>
              </a:spcAft>
            </a:pPr>
            <a:r>
              <a:rPr lang="" sz="2400" dirty="0">
                <a:latin typeface="David" panose="020E0502060401010101" pitchFamily="34" charset="-79"/>
                <a:cs typeface="David" panose="020E0502060401010101" pitchFamily="34" charset="-79"/>
              </a:rPr>
              <a:t>Theme 1: Human Encounter</a:t>
            </a:r>
          </a:p>
          <a:p>
            <a:pPr algn="l" rtl="0">
              <a:lnSpc>
                <a:spcPct val="107000"/>
              </a:lnSpc>
              <a:spcAft>
                <a:spcPts val="800"/>
              </a:spcAft>
            </a:pPr>
            <a:r>
              <a:rPr lang="" sz="2400" dirty="0">
                <a:latin typeface="David" panose="020E0502060401010101" pitchFamily="34" charset="-79"/>
                <a:cs typeface="David" panose="020E0502060401010101" pitchFamily="34" charset="-79"/>
              </a:rPr>
              <a:t>Theme frequencies:</a:t>
            </a:r>
          </a:p>
        </p:txBody>
      </p:sp>
      <p:graphicFrame>
        <p:nvGraphicFramePr>
          <p:cNvPr id="4" name="טבלה 3">
            <a:extLst>
              <a:ext uri="{FF2B5EF4-FFF2-40B4-BE49-F238E27FC236}">
                <a16:creationId xmlns:a16="http://schemas.microsoft.com/office/drawing/2014/main" id="{232E3AFF-FFE5-88E2-DCC1-53D2ED8F5F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611437"/>
              </p:ext>
            </p:extLst>
          </p:nvPr>
        </p:nvGraphicFramePr>
        <p:xfrm>
          <a:off x="587829" y="2894190"/>
          <a:ext cx="6791166" cy="1905764"/>
        </p:xfrm>
        <a:graphic>
          <a:graphicData uri="http://schemas.openxmlformats.org/drawingml/2006/table">
            <a:tbl>
              <a:tblPr/>
              <a:tblGrid>
                <a:gridCol w="3388747">
                  <a:extLst>
                    <a:ext uri="{9D8B030D-6E8A-4147-A177-3AD203B41FA5}">
                      <a16:colId xmlns:a16="http://schemas.microsoft.com/office/drawing/2014/main" val="3576586754"/>
                    </a:ext>
                  </a:extLst>
                </a:gridCol>
                <a:gridCol w="3402419">
                  <a:extLst>
                    <a:ext uri="{9D8B030D-6E8A-4147-A177-3AD203B41FA5}">
                      <a16:colId xmlns:a16="http://schemas.microsoft.com/office/drawing/2014/main" val="243425098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" sz="2400" kern="1200" dirty="0">
                          <a:solidFill>
                            <a:schemeClr val="tx1"/>
                          </a:solidFill>
                          <a:latin typeface="David" panose="020E0502060401010101" pitchFamily="34" charset="-79"/>
                          <a:ea typeface="+mn-ea"/>
                          <a:cs typeface="David" panose="020E0502060401010101" pitchFamily="34" charset="-79"/>
                        </a:rPr>
                        <a:t>Theme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" sz="2400" kern="1200" dirty="0">
                          <a:solidFill>
                            <a:schemeClr val="tx1"/>
                          </a:solidFill>
                          <a:latin typeface="David" panose="020E0502060401010101" pitchFamily="34" charset="-79"/>
                          <a:ea typeface="+mn-ea"/>
                          <a:cs typeface="David" panose="020E0502060401010101" pitchFamily="34" charset="-79"/>
                        </a:rPr>
                        <a:t>Mentions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463769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" sz="2400" kern="1200" dirty="0">
                          <a:solidFill>
                            <a:schemeClr val="tx1"/>
                          </a:solidFill>
                          <a:latin typeface="David" panose="020E0502060401010101" pitchFamily="34" charset="-79"/>
                          <a:ea typeface="+mn-ea"/>
                          <a:cs typeface="David" panose="020E0502060401010101" pitchFamily="34" charset="-79"/>
                        </a:rPr>
                        <a:t>Human connection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" sz="2400" kern="1200" dirty="0">
                          <a:solidFill>
                            <a:schemeClr val="tx1"/>
                          </a:solidFill>
                          <a:latin typeface="David" panose="020E0502060401010101" pitchFamily="34" charset="-79"/>
                          <a:ea typeface="+mn-ea"/>
                          <a:cs typeface="David" panose="020E0502060401010101" pitchFamily="34" charset="-79"/>
                        </a:rPr>
                        <a:t>98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89386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" sz="2400" kern="1200" dirty="0">
                          <a:solidFill>
                            <a:schemeClr val="tx1"/>
                          </a:solidFill>
                          <a:latin typeface="David" panose="020E0502060401010101" pitchFamily="34" charset="-79"/>
                          <a:ea typeface="+mn-ea"/>
                          <a:cs typeface="David" panose="020E0502060401010101" pitchFamily="34" charset="-79"/>
                        </a:rPr>
                        <a:t>Togetherness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" sz="2400" kern="1200">
                          <a:solidFill>
                            <a:schemeClr val="tx1"/>
                          </a:solidFill>
                          <a:latin typeface="David" panose="020E0502060401010101" pitchFamily="34" charset="-79"/>
                          <a:ea typeface="+mn-ea"/>
                          <a:cs typeface="David" panose="020E0502060401010101" pitchFamily="34" charset="-79"/>
                        </a:rPr>
                        <a:t>97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472196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" sz="2400" kern="1200" dirty="0">
                          <a:solidFill>
                            <a:schemeClr val="tx1"/>
                          </a:solidFill>
                          <a:latin typeface="David" panose="020E0502060401010101" pitchFamily="34" charset="-79"/>
                          <a:ea typeface="+mn-ea"/>
                          <a:cs typeface="David" panose="020E0502060401010101" pitchFamily="34" charset="-79"/>
                        </a:rPr>
                        <a:t>Support/Empathy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" sz="2400" kern="1200" dirty="0">
                          <a:solidFill>
                            <a:schemeClr val="tx1"/>
                          </a:solidFill>
                          <a:latin typeface="David" panose="020E0502060401010101" pitchFamily="34" charset="-79"/>
                          <a:ea typeface="+mn-ea"/>
                          <a:cs typeface="David" panose="020E0502060401010101" pitchFamily="34" charset="-79"/>
                        </a:rPr>
                        <a:t>91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6909591"/>
                  </a:ext>
                </a:extLst>
              </a:tr>
            </a:tbl>
          </a:graphicData>
        </a:graphic>
      </p:graphicFrame>
      <p:sp>
        <p:nvSpPr>
          <p:cNvPr id="6" name="תיבת טקסט 5">
            <a:extLst>
              <a:ext uri="{FF2B5EF4-FFF2-40B4-BE49-F238E27FC236}">
                <a16:creationId xmlns:a16="http://schemas.microsoft.com/office/drawing/2014/main" id="{017456E0-83A0-4EC7-2BBA-B36CA0BEF68B}"/>
              </a:ext>
            </a:extLst>
          </p:cNvPr>
          <p:cNvSpPr txBox="1"/>
          <p:nvPr/>
        </p:nvSpPr>
        <p:spPr>
          <a:xfrm>
            <a:off x="525425" y="5183906"/>
            <a:ext cx="10409276" cy="9788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" sz="2400" dirty="0">
                <a:latin typeface="David" panose="020E0502060401010101" pitchFamily="34" charset="-79"/>
                <a:cs typeface="David" panose="020E0502060401010101" pitchFamily="34" charset="-79"/>
              </a:rPr>
              <a:t>Key message:</a:t>
            </a:r>
          </a:p>
          <a:p>
            <a:pPr algn="l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" sz="2400" dirty="0">
                <a:latin typeface="David" panose="020E0502060401010101" pitchFamily="34" charset="-79"/>
                <a:cs typeface="David" panose="020E0502060401010101" pitchFamily="34" charset="-79"/>
              </a:rPr>
              <a:t>The interpersonal dimension emerged as the strongest resilience-promoting factor.</a:t>
            </a:r>
            <a:endParaRPr lang="he-IL" sz="24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pic>
        <p:nvPicPr>
          <p:cNvPr id="2" name="Picture 8" descr="מאיה ענבר - מאפשרת ביודנסה - דרך גוף">
            <a:extLst>
              <a:ext uri="{FF2B5EF4-FFF2-40B4-BE49-F238E27FC236}">
                <a16:creationId xmlns:a16="http://schemas.microsoft.com/office/drawing/2014/main" id="{EE13D5EF-F091-66EB-D754-4584E81850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12714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3D00832C-A149-C7CC-B4A5-6A9525CDDC22}"/>
              </a:ext>
            </a:extLst>
          </p:cNvPr>
          <p:cNvSpPr txBox="1"/>
          <p:nvPr/>
        </p:nvSpPr>
        <p:spPr>
          <a:xfrm>
            <a:off x="6461938" y="1583332"/>
            <a:ext cx="5520956" cy="36092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lnSpc>
                <a:spcPct val="107000"/>
              </a:lnSpc>
              <a:spcAft>
                <a:spcPts val="800"/>
              </a:spcAft>
            </a:pPr>
            <a:r>
              <a:rPr lang="" sz="2100" dirty="0">
                <a:latin typeface="David" panose="020E0502060401010101" pitchFamily="34" charset="-79"/>
                <a:cs typeface="David" panose="020E0502060401010101" pitchFamily="34" charset="-79"/>
              </a:rPr>
              <a:t>Illustrative Quotes</a:t>
            </a:r>
          </a:p>
          <a:p>
            <a:pPr algn="l" rtl="0">
              <a:lnSpc>
                <a:spcPct val="107000"/>
              </a:lnSpc>
              <a:spcAft>
                <a:spcPts val="800"/>
              </a:spcAft>
            </a:pPr>
            <a:r>
              <a:rPr lang="" sz="2100" dirty="0">
                <a:latin typeface="David" panose="020E0502060401010101" pitchFamily="34" charset="-79"/>
                <a:cs typeface="David" panose="020E0502060401010101" pitchFamily="34" charset="-79"/>
              </a:rPr>
              <a:t>“Being together felt like being part of a supportive family.”</a:t>
            </a:r>
            <a:endParaRPr lang="he-IL" sz="21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lvl="0" algn="l" rtl="0">
              <a:lnSpc>
                <a:spcPct val="107000"/>
              </a:lnSpc>
              <a:spcAft>
                <a:spcPts val="800"/>
              </a:spcAft>
              <a:defRPr/>
            </a:pPr>
            <a:r>
              <a:rPr lang="" sz="2100" dirty="0">
                <a:latin typeface="David" panose="020E0502060401010101" pitchFamily="34" charset="-79"/>
                <a:cs typeface="David" panose="020E0502060401010101" pitchFamily="34" charset="-79"/>
              </a:rPr>
              <a:t>“The human encounter, the music, and the movement repeatedly renewed my strength.”</a:t>
            </a:r>
          </a:p>
          <a:p>
            <a:pPr lvl="0" algn="l" rtl="0">
              <a:lnSpc>
                <a:spcPct val="107000"/>
              </a:lnSpc>
              <a:spcAft>
                <a:spcPts val="800"/>
              </a:spcAft>
              <a:defRPr/>
            </a:pPr>
            <a:r>
              <a:rPr lang="" sz="2100" dirty="0">
                <a:latin typeface="David" panose="020E0502060401010101" pitchFamily="34" charset="-79"/>
                <a:cs typeface="David" panose="020E0502060401010101" pitchFamily="34" charset="-79"/>
              </a:rPr>
              <a:t>“I no longer felt alone; I felt part of a community.”</a:t>
            </a:r>
          </a:p>
          <a:p>
            <a:pPr lvl="0" algn="l" rtl="0">
              <a:lnSpc>
                <a:spcPct val="107000"/>
              </a:lnSpc>
              <a:spcAft>
                <a:spcPts val="800"/>
              </a:spcAft>
              <a:defRPr/>
            </a:pPr>
            <a:r>
              <a:rPr lang="" sz="2100" dirty="0">
                <a:latin typeface="David" panose="020E0502060401010101" pitchFamily="34" charset="-79"/>
                <a:cs typeface="David" panose="020E0502060401010101" pitchFamily="34" charset="-79"/>
              </a:rPr>
              <a:t>“Biodanza transformed my sense of helplessness and sadness.”</a:t>
            </a:r>
          </a:p>
        </p:txBody>
      </p:sp>
      <p:sp>
        <p:nvSpPr>
          <p:cNvPr id="5" name="מציין מיקום של מספר שקופית 4">
            <a:extLst>
              <a:ext uri="{FF2B5EF4-FFF2-40B4-BE49-F238E27FC236}">
                <a16:creationId xmlns:a16="http://schemas.microsoft.com/office/drawing/2014/main" id="{5330F6F3-146F-4449-1FE0-FC95BBF08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9C93C-DEC2-49F7-B4A9-C112E591FE93}" type="slidenum">
              <a:rPr lang="LID4096" smtClean="0">
                <a:solidFill>
                  <a:schemeClr val="tx1"/>
                </a:solidFill>
              </a:rPr>
              <a:t>8</a:t>
            </a:fld>
            <a:endParaRPr lang="LID4096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28685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322E642-613E-E195-D6D5-01529FFFF0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DA2A3CB8-C580-4F63-9D24-94BC1EB502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A4427B15-E04F-D5A9-2EFD-5B7F2F179B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20569" y="1364732"/>
            <a:ext cx="947488" cy="92178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D197ED8-843A-D924-F4F6-2FBF8E88F9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920" r="7736" b="-1"/>
          <a:stretch>
            <a:fillRect/>
          </a:stretch>
        </p:blipFill>
        <p:spPr>
          <a:xfrm>
            <a:off x="7901259" y="2727729"/>
            <a:ext cx="4290741" cy="4130271"/>
          </a:xfrm>
          <a:custGeom>
            <a:avLst/>
            <a:gdLst/>
            <a:ahLst/>
            <a:cxnLst/>
            <a:rect l="l" t="t" r="r" b="b"/>
            <a:pathLst>
              <a:path w="4290741" h="4130271">
                <a:moveTo>
                  <a:pt x="2503809" y="0"/>
                </a:moveTo>
                <a:cubicBezTo>
                  <a:pt x="3157405" y="0"/>
                  <a:pt x="3752509" y="250434"/>
                  <a:pt x="4198398" y="660580"/>
                </a:cubicBezTo>
                <a:lnTo>
                  <a:pt x="4290741" y="751286"/>
                </a:lnTo>
                <a:lnTo>
                  <a:pt x="4290741" y="4130271"/>
                </a:lnTo>
                <a:lnTo>
                  <a:pt x="604508" y="4130271"/>
                </a:lnTo>
                <a:lnTo>
                  <a:pt x="461940" y="3953232"/>
                </a:lnTo>
                <a:cubicBezTo>
                  <a:pt x="171051" y="3544183"/>
                  <a:pt x="0" y="3043971"/>
                  <a:pt x="0" y="2503809"/>
                </a:cubicBezTo>
                <a:cubicBezTo>
                  <a:pt x="0" y="1120992"/>
                  <a:pt x="1120992" y="0"/>
                  <a:pt x="2503809" y="0"/>
                </a:cubicBezTo>
                <a:close/>
              </a:path>
            </a:pathLst>
          </a:custGeom>
        </p:spPr>
      </p:pic>
      <p:sp>
        <p:nvSpPr>
          <p:cNvPr id="19" name="Arc 18">
            <a:extLst>
              <a:ext uri="{FF2B5EF4-FFF2-40B4-BE49-F238E27FC236}">
                <a16:creationId xmlns:a16="http://schemas.microsoft.com/office/drawing/2014/main" id="{E6E40276-2398-411D-91B5-285C864960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4759070" flipV="1">
            <a:off x="6034138" y="-673140"/>
            <a:ext cx="4021193" cy="4021193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2" name="תמונה 1">
            <a:extLst>
              <a:ext uri="{FF2B5EF4-FFF2-40B4-BE49-F238E27FC236}">
                <a16:creationId xmlns:a16="http://schemas.microsoft.com/office/drawing/2014/main" id="{FA2863AD-ACEE-928A-17FA-37478EB79FD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 l="15308" r="18876" b="-4"/>
          <a:stretch>
            <a:fillRect/>
          </a:stretch>
        </p:blipFill>
        <p:spPr bwMode="auto">
          <a:xfrm>
            <a:off x="6261607" y="1"/>
            <a:ext cx="3519312" cy="3007909"/>
          </a:xfrm>
          <a:custGeom>
            <a:avLst/>
            <a:gdLst/>
            <a:ahLst/>
            <a:cxnLst/>
            <a:rect l="l" t="t" r="r" b="b"/>
            <a:pathLst>
              <a:path w="3519312" h="3007909">
                <a:moveTo>
                  <a:pt x="519780" y="0"/>
                </a:moveTo>
                <a:lnTo>
                  <a:pt x="2999532" y="0"/>
                </a:lnTo>
                <a:lnTo>
                  <a:pt x="3003921" y="3989"/>
                </a:lnTo>
                <a:cubicBezTo>
                  <a:pt x="3322356" y="322424"/>
                  <a:pt x="3519312" y="762338"/>
                  <a:pt x="3519312" y="1248253"/>
                </a:cubicBezTo>
                <a:cubicBezTo>
                  <a:pt x="3519312" y="2220084"/>
                  <a:pt x="2731487" y="3007909"/>
                  <a:pt x="1759656" y="3007909"/>
                </a:cubicBezTo>
                <a:cubicBezTo>
                  <a:pt x="787826" y="3007909"/>
                  <a:pt x="0" y="2220084"/>
                  <a:pt x="0" y="1248253"/>
                </a:cubicBezTo>
                <a:cubicBezTo>
                  <a:pt x="0" y="762338"/>
                  <a:pt x="196957" y="322424"/>
                  <a:pt x="515392" y="3989"/>
                </a:cubicBezTo>
                <a:close/>
              </a:path>
            </a:pathLst>
          </a:custGeom>
          <a:solidFill>
            <a:srgbClr val="FFFFFF">
              <a:shade val="85000"/>
            </a:srgbClr>
          </a:solidFill>
        </p:spPr>
      </p:pic>
      <p:sp>
        <p:nvSpPr>
          <p:cNvPr id="3" name="חץ: למטה 2">
            <a:extLst>
              <a:ext uri="{FF2B5EF4-FFF2-40B4-BE49-F238E27FC236}">
                <a16:creationId xmlns:a16="http://schemas.microsoft.com/office/drawing/2014/main" id="{3FBA5474-C7D1-4109-00E1-C893FC8ACCD6}"/>
              </a:ext>
            </a:extLst>
          </p:cNvPr>
          <p:cNvSpPr/>
          <p:nvPr/>
        </p:nvSpPr>
        <p:spPr>
          <a:xfrm flipH="1">
            <a:off x="3372450" y="2286517"/>
            <a:ext cx="193291" cy="467833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5" name="חץ: למטה 4">
            <a:extLst>
              <a:ext uri="{FF2B5EF4-FFF2-40B4-BE49-F238E27FC236}">
                <a16:creationId xmlns:a16="http://schemas.microsoft.com/office/drawing/2014/main" id="{3A74C4E0-63AE-F804-BDFB-0388077294A9}"/>
              </a:ext>
            </a:extLst>
          </p:cNvPr>
          <p:cNvSpPr/>
          <p:nvPr/>
        </p:nvSpPr>
        <p:spPr>
          <a:xfrm flipH="1">
            <a:off x="3342447" y="3318056"/>
            <a:ext cx="193291" cy="467833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7" name="חץ: למטה 6">
            <a:extLst>
              <a:ext uri="{FF2B5EF4-FFF2-40B4-BE49-F238E27FC236}">
                <a16:creationId xmlns:a16="http://schemas.microsoft.com/office/drawing/2014/main" id="{88E01132-5CB0-EEDC-BDE3-46963EC2F8C2}"/>
              </a:ext>
            </a:extLst>
          </p:cNvPr>
          <p:cNvSpPr/>
          <p:nvPr/>
        </p:nvSpPr>
        <p:spPr>
          <a:xfrm flipH="1">
            <a:off x="3372450" y="5311220"/>
            <a:ext cx="193291" cy="467833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8" name="חץ: למטה 7">
            <a:extLst>
              <a:ext uri="{FF2B5EF4-FFF2-40B4-BE49-F238E27FC236}">
                <a16:creationId xmlns:a16="http://schemas.microsoft.com/office/drawing/2014/main" id="{AA397E13-66DE-745B-675E-ED2AF8E1FC83}"/>
              </a:ext>
            </a:extLst>
          </p:cNvPr>
          <p:cNvSpPr/>
          <p:nvPr/>
        </p:nvSpPr>
        <p:spPr>
          <a:xfrm flipH="1">
            <a:off x="3342446" y="4300236"/>
            <a:ext cx="193291" cy="467833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8" name="תיבת טקסט 17">
            <a:extLst>
              <a:ext uri="{FF2B5EF4-FFF2-40B4-BE49-F238E27FC236}">
                <a16:creationId xmlns:a16="http://schemas.microsoft.com/office/drawing/2014/main" id="{784CB3A8-751B-7A0E-A151-354423312BD3}"/>
              </a:ext>
            </a:extLst>
          </p:cNvPr>
          <p:cNvSpPr txBox="1"/>
          <p:nvPr/>
        </p:nvSpPr>
        <p:spPr>
          <a:xfrm>
            <a:off x="420210" y="471816"/>
            <a:ext cx="6097772" cy="58413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lnSpc>
                <a:spcPct val="150000"/>
              </a:lnSpc>
              <a:spcAft>
                <a:spcPts val="800"/>
              </a:spcAft>
              <a:buNone/>
            </a:pPr>
            <a:r>
              <a:rPr lang="" sz="2200" b="1" dirty="0">
                <a:latin typeface="David" panose="020E0502060401010101" pitchFamily="34" charset="-79"/>
                <a:cs typeface="David" panose="020E0502060401010101" pitchFamily="34" charset="-79"/>
              </a:rPr>
              <a:t>Human Connection as a Mechanism of Recovery</a:t>
            </a:r>
          </a:p>
          <a:p>
            <a:pPr algn="l" rtl="0">
              <a:lnSpc>
                <a:spcPct val="150000"/>
              </a:lnSpc>
              <a:spcAft>
                <a:spcPts val="800"/>
              </a:spcAft>
              <a:buNone/>
            </a:pPr>
            <a:r>
              <a:rPr lang="" sz="2200" b="1" dirty="0">
                <a:latin typeface="David" panose="020E0502060401010101" pitchFamily="34" charset="-79"/>
                <a:cs typeface="David" panose="020E0502060401010101" pitchFamily="34" charset="-79"/>
              </a:rPr>
              <a:t>Diagram:</a:t>
            </a:r>
          </a:p>
          <a:p>
            <a:pPr algn="ctr" rtl="0">
              <a:lnSpc>
                <a:spcPct val="150000"/>
              </a:lnSpc>
              <a:spcAft>
                <a:spcPts val="800"/>
              </a:spcAft>
              <a:buNone/>
            </a:pPr>
            <a:r>
              <a:rPr lang="" sz="2200" b="1" dirty="0">
                <a:latin typeface="David" panose="020E0502060401010101" pitchFamily="34" charset="-79"/>
                <a:cs typeface="David" panose="020E0502060401010101" pitchFamily="34" charset="-79"/>
              </a:rPr>
              <a:t>Human Encounter</a:t>
            </a:r>
            <a:br>
              <a:rPr lang="" sz="2200" b="1" dirty="0">
                <a:latin typeface="David" panose="020E0502060401010101" pitchFamily="34" charset="-79"/>
                <a:cs typeface="David" panose="020E0502060401010101" pitchFamily="34" charset="-79"/>
              </a:rPr>
            </a:br>
            <a:r>
              <a:rPr lang="he-IL" sz="2200" b="1" dirty="0">
                <a:latin typeface="David" panose="020E0502060401010101" pitchFamily="34" charset="-79"/>
                <a:cs typeface="David" panose="020E0502060401010101" pitchFamily="34" charset="-79"/>
              </a:rPr>
              <a:t>        </a:t>
            </a:r>
            <a:br>
              <a:rPr lang="" sz="2200" b="1" dirty="0">
                <a:latin typeface="David" panose="020E0502060401010101" pitchFamily="34" charset="-79"/>
                <a:cs typeface="David" panose="020E0502060401010101" pitchFamily="34" charset="-79"/>
              </a:rPr>
            </a:br>
            <a:r>
              <a:rPr lang="" sz="2200" b="1" dirty="0">
                <a:latin typeface="David" panose="020E0502060401010101" pitchFamily="34" charset="-79"/>
                <a:cs typeface="David" panose="020E0502060401010101" pitchFamily="34" charset="-79"/>
              </a:rPr>
              <a:t>Affectivity</a:t>
            </a:r>
            <a:br>
              <a:rPr lang="" sz="2200" b="1" dirty="0">
                <a:latin typeface="David" panose="020E0502060401010101" pitchFamily="34" charset="-79"/>
                <a:cs typeface="David" panose="020E0502060401010101" pitchFamily="34" charset="-79"/>
              </a:rPr>
            </a:br>
            <a:r>
              <a:rPr lang="he-IL" sz="2200" b="1" dirty="0">
                <a:latin typeface="David" panose="020E0502060401010101" pitchFamily="34" charset="-79"/>
                <a:cs typeface="David" panose="020E0502060401010101" pitchFamily="34" charset="-79"/>
              </a:rPr>
              <a:t>         </a:t>
            </a:r>
            <a:br>
              <a:rPr lang="" sz="2200" b="1" dirty="0">
                <a:latin typeface="David" panose="020E0502060401010101" pitchFamily="34" charset="-79"/>
                <a:cs typeface="David" panose="020E0502060401010101" pitchFamily="34" charset="-79"/>
              </a:rPr>
            </a:br>
            <a:r>
              <a:rPr lang="" sz="2200" b="1" dirty="0">
                <a:latin typeface="David" panose="020E0502060401010101" pitchFamily="34" charset="-79"/>
                <a:cs typeface="David" panose="020E0502060401010101" pitchFamily="34" charset="-79"/>
              </a:rPr>
              <a:t>Vitality</a:t>
            </a:r>
            <a:br>
              <a:rPr lang="" sz="2200" b="1" dirty="0">
                <a:latin typeface="David" panose="020E0502060401010101" pitchFamily="34" charset="-79"/>
                <a:cs typeface="David" panose="020E0502060401010101" pitchFamily="34" charset="-79"/>
              </a:rPr>
            </a:br>
            <a:r>
              <a:rPr lang="he-IL" sz="2200" b="1" dirty="0">
                <a:latin typeface="David" panose="020E0502060401010101" pitchFamily="34" charset="-79"/>
                <a:cs typeface="David" panose="020E0502060401010101" pitchFamily="34" charset="-79"/>
              </a:rPr>
              <a:t>        </a:t>
            </a:r>
            <a:br>
              <a:rPr lang="" sz="2200" b="1" dirty="0">
                <a:latin typeface="David" panose="020E0502060401010101" pitchFamily="34" charset="-79"/>
                <a:cs typeface="David" panose="020E0502060401010101" pitchFamily="34" charset="-79"/>
              </a:rPr>
            </a:br>
            <a:r>
              <a:rPr lang="" sz="2200" b="1" dirty="0">
                <a:latin typeface="David" panose="020E0502060401010101" pitchFamily="34" charset="-79"/>
                <a:cs typeface="David" panose="020E0502060401010101" pitchFamily="34" charset="-79"/>
              </a:rPr>
              <a:t>Hope &amp; Morale</a:t>
            </a:r>
            <a:br>
              <a:rPr lang="" sz="2200" b="1" dirty="0">
                <a:latin typeface="David" panose="020E0502060401010101" pitchFamily="34" charset="-79"/>
                <a:cs typeface="David" panose="020E0502060401010101" pitchFamily="34" charset="-79"/>
              </a:rPr>
            </a:br>
            <a:r>
              <a:rPr lang="he-IL" sz="2200" b="1" dirty="0">
                <a:latin typeface="David" panose="020E0502060401010101" pitchFamily="34" charset="-79"/>
                <a:cs typeface="David" panose="020E0502060401010101" pitchFamily="34" charset="-79"/>
              </a:rPr>
              <a:t>        </a:t>
            </a:r>
            <a:br>
              <a:rPr lang="" sz="2200" b="1" dirty="0">
                <a:latin typeface="David" panose="020E0502060401010101" pitchFamily="34" charset="-79"/>
                <a:cs typeface="David" panose="020E0502060401010101" pitchFamily="34" charset="-79"/>
              </a:rPr>
            </a:br>
            <a:r>
              <a:rPr lang="" sz="2200" b="1" dirty="0">
                <a:latin typeface="David" panose="020E0502060401010101" pitchFamily="34" charset="-79"/>
                <a:cs typeface="David" panose="020E0502060401010101" pitchFamily="34" charset="-79"/>
              </a:rPr>
              <a:t>Resilience</a:t>
            </a:r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37A82D49-24C6-B585-68EB-DA2794625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9C93C-DEC2-49F7-B4A9-C112E591FE93}" type="slidenum">
              <a:rPr lang="LID4096" smtClean="0"/>
              <a:t>9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475637959"/>
      </p:ext>
    </p:extLst>
  </p:cSld>
  <p:clrMapOvr>
    <a:masterClrMapping/>
  </p:clrMapOvr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ערכת נושא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1916</Words>
  <Application>Microsoft Office PowerPoint</Application>
  <PresentationFormat>Breitbild</PresentationFormat>
  <Paragraphs>237</Paragraphs>
  <Slides>27</Slides>
  <Notes>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27</vt:i4>
      </vt:variant>
    </vt:vector>
  </HeadingPairs>
  <TitlesOfParts>
    <vt:vector size="35" baseType="lpstr">
      <vt:lpstr>Aptos</vt:lpstr>
      <vt:lpstr>Aptos Display</vt:lpstr>
      <vt:lpstr>Arial</vt:lpstr>
      <vt:lpstr>Calibri</vt:lpstr>
      <vt:lpstr>David</vt:lpstr>
      <vt:lpstr>Symbol</vt:lpstr>
      <vt:lpstr>ערכת נושא Office</vt:lpstr>
      <vt:lpstr>1_ערכת נושא 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PowerPoint‏</dc:title>
  <dc:creator>Gila Zilka</dc:creator>
  <cp:lastModifiedBy>marcusstueck@hotmail.com</cp:lastModifiedBy>
  <cp:revision>527</cp:revision>
  <dcterms:created xsi:type="dcterms:W3CDTF">2024-04-21T13:48:43Z</dcterms:created>
  <dcterms:modified xsi:type="dcterms:W3CDTF">2026-07-13T12:26:38Z</dcterms:modified>
</cp:coreProperties>
</file>